
<file path=[Content_Types].xml><?xml version="1.0" encoding="utf-8"?>
<Types xmlns="http://schemas.openxmlformats.org/package/2006/content-types">
  <Default Extension="64309D50" ContentType="image/pn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6"/>
  </p:notesMasterIdLst>
  <p:sldIdLst>
    <p:sldId id="330" r:id="rId2"/>
    <p:sldId id="323" r:id="rId3"/>
    <p:sldId id="322" r:id="rId4"/>
    <p:sldId id="325" r:id="rId5"/>
    <p:sldId id="341" r:id="rId6"/>
    <p:sldId id="342" r:id="rId7"/>
    <p:sldId id="343" r:id="rId8"/>
    <p:sldId id="344" r:id="rId9"/>
    <p:sldId id="337" r:id="rId10"/>
    <p:sldId id="345" r:id="rId11"/>
    <p:sldId id="324" r:id="rId12"/>
    <p:sldId id="333" r:id="rId13"/>
    <p:sldId id="320" r:id="rId14"/>
    <p:sldId id="298" r:id="rId15"/>
    <p:sldId id="257" r:id="rId16"/>
    <p:sldId id="301" r:id="rId17"/>
    <p:sldId id="334" r:id="rId18"/>
    <p:sldId id="321" r:id="rId19"/>
    <p:sldId id="336" r:id="rId20"/>
    <p:sldId id="302" r:id="rId21"/>
    <p:sldId id="313" r:id="rId22"/>
    <p:sldId id="314" r:id="rId23"/>
    <p:sldId id="303" r:id="rId24"/>
    <p:sldId id="304" r:id="rId25"/>
    <p:sldId id="305" r:id="rId26"/>
    <p:sldId id="306" r:id="rId27"/>
    <p:sldId id="307" r:id="rId28"/>
    <p:sldId id="318" r:id="rId29"/>
    <p:sldId id="317" r:id="rId30"/>
    <p:sldId id="309" r:id="rId31"/>
    <p:sldId id="308" r:id="rId32"/>
    <p:sldId id="310" r:id="rId33"/>
    <p:sldId id="328" r:id="rId34"/>
    <p:sldId id="346" r:id="rId35"/>
  </p:sldIdLst>
  <p:sldSz cx="9144000" cy="6858000" type="screen4x3"/>
  <p:notesSz cx="6858000" cy="9144000"/>
  <p:custDataLst>
    <p:tags r:id="rId3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A5E9"/>
    <a:srgbClr val="EDBD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7F3D12-EB00-4688-892A-C33150AAC354}" v="13" dt="2026-06-05T17:46:07.8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256" autoAdjust="0"/>
    <p:restoredTop sz="94660"/>
  </p:normalViewPr>
  <p:slideViewPr>
    <p:cSldViewPr snapToGrid="0" snapToObjects="1">
      <p:cViewPr varScale="1">
        <p:scale>
          <a:sx n="62" d="100"/>
          <a:sy n="62" d="100"/>
        </p:scale>
        <p:origin x="1412" y="268"/>
      </p:cViewPr>
      <p:guideLst>
        <p:guide orient="horz" pos="2160"/>
        <p:guide pos="2880"/>
      </p:guideLst>
    </p:cSldViewPr>
  </p:slideViewPr>
  <p:notesTextViewPr>
    <p:cViewPr>
      <p:scale>
        <a:sx n="3" d="2"/>
        <a:sy n="3" d="2"/>
      </p:scale>
      <p:origin x="0" y="0"/>
    </p:cViewPr>
  </p:notesTextViewPr>
  <p:notesViewPr>
    <p:cSldViewPr snapToGrid="0" snapToObjects="1">
      <p:cViewPr varScale="1">
        <p:scale>
          <a:sx n="56" d="100"/>
          <a:sy n="56" d="100"/>
        </p:scale>
        <p:origin x="2588"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Fadden Dan" userId="a8f611a2-74fa-4c06-ab8d-92e2afa957a5" providerId="ADAL" clId="{CA50B8D5-6656-4FFA-905E-E2918828C553}"/>
    <pc:docChg chg="custSel addSld delSld modSld">
      <pc:chgData name="McFadden Dan" userId="a8f611a2-74fa-4c06-ab8d-92e2afa957a5" providerId="ADAL" clId="{CA50B8D5-6656-4FFA-905E-E2918828C553}" dt="2026-06-05T17:48:23.107" v="462" actId="20577"/>
      <pc:docMkLst>
        <pc:docMk/>
      </pc:docMkLst>
      <pc:sldChg chg="modSp del mod">
        <pc:chgData name="McFadden Dan" userId="a8f611a2-74fa-4c06-ab8d-92e2afa957a5" providerId="ADAL" clId="{CA50B8D5-6656-4FFA-905E-E2918828C553}" dt="2026-06-05T17:39:39.405" v="226" actId="2696"/>
        <pc:sldMkLst>
          <pc:docMk/>
          <pc:sldMk cId="1519487764" sldId="316"/>
        </pc:sldMkLst>
        <pc:spChg chg="mod">
          <ac:chgData name="McFadden Dan" userId="a8f611a2-74fa-4c06-ab8d-92e2afa957a5" providerId="ADAL" clId="{CA50B8D5-6656-4FFA-905E-E2918828C553}" dt="2026-06-05T17:38:32.118" v="221" actId="20577"/>
          <ac:spMkLst>
            <pc:docMk/>
            <pc:sldMk cId="1519487764" sldId="316"/>
            <ac:spMk id="3" creationId="{00000000-0000-0000-0000-000000000000}"/>
          </ac:spMkLst>
        </pc:spChg>
      </pc:sldChg>
      <pc:sldChg chg="del">
        <pc:chgData name="McFadden Dan" userId="a8f611a2-74fa-4c06-ab8d-92e2afa957a5" providerId="ADAL" clId="{CA50B8D5-6656-4FFA-905E-E2918828C553}" dt="2026-06-05T17:46:13.163" v="384" actId="2696"/>
        <pc:sldMkLst>
          <pc:docMk/>
          <pc:sldMk cId="2013689469" sldId="331"/>
        </pc:sldMkLst>
      </pc:sldChg>
      <pc:sldChg chg="modNotes">
        <pc:chgData name="McFadden Dan" userId="a8f611a2-74fa-4c06-ab8d-92e2afa957a5" providerId="ADAL" clId="{CA50B8D5-6656-4FFA-905E-E2918828C553}" dt="2026-06-05T17:47:56.727" v="460" actId="20577"/>
        <pc:sldMkLst>
          <pc:docMk/>
          <pc:sldMk cId="349686861" sldId="333"/>
        </pc:sldMkLst>
      </pc:sldChg>
      <pc:sldChg chg="modNotes">
        <pc:chgData name="McFadden Dan" userId="a8f611a2-74fa-4c06-ab8d-92e2afa957a5" providerId="ADAL" clId="{CA50B8D5-6656-4FFA-905E-E2918828C553}" dt="2026-06-05T17:48:12.253" v="461" actId="20577"/>
        <pc:sldMkLst>
          <pc:docMk/>
          <pc:sldMk cId="1153655929" sldId="334"/>
        </pc:sldMkLst>
      </pc:sldChg>
      <pc:sldChg chg="add del">
        <pc:chgData name="McFadden Dan" userId="a8f611a2-74fa-4c06-ab8d-92e2afa957a5" providerId="ADAL" clId="{CA50B8D5-6656-4FFA-905E-E2918828C553}" dt="2026-06-05T17:41:26.498" v="228" actId="2696"/>
        <pc:sldMkLst>
          <pc:docMk/>
          <pc:sldMk cId="4034009885" sldId="335"/>
        </pc:sldMkLst>
      </pc:sldChg>
      <pc:sldChg chg="modNotes">
        <pc:chgData name="McFadden Dan" userId="a8f611a2-74fa-4c06-ab8d-92e2afa957a5" providerId="ADAL" clId="{CA50B8D5-6656-4FFA-905E-E2918828C553}" dt="2026-06-05T17:48:23.107" v="462" actId="20577"/>
        <pc:sldMkLst>
          <pc:docMk/>
          <pc:sldMk cId="2101429269" sldId="336"/>
        </pc:sldMkLst>
      </pc:sldChg>
      <pc:sldChg chg="addSp delSp modSp add mod">
        <pc:chgData name="McFadden Dan" userId="a8f611a2-74fa-4c06-ab8d-92e2afa957a5" providerId="ADAL" clId="{CA50B8D5-6656-4FFA-905E-E2918828C553}" dt="2026-06-05T17:38:11.001" v="220" actId="207"/>
        <pc:sldMkLst>
          <pc:docMk/>
          <pc:sldMk cId="41546677" sldId="337"/>
        </pc:sldMkLst>
        <pc:spChg chg="add mod">
          <ac:chgData name="McFadden Dan" userId="a8f611a2-74fa-4c06-ab8d-92e2afa957a5" providerId="ADAL" clId="{CA50B8D5-6656-4FFA-905E-E2918828C553}" dt="2026-06-05T17:38:11.001" v="220" actId="207"/>
          <ac:spMkLst>
            <pc:docMk/>
            <pc:sldMk cId="41546677" sldId="337"/>
            <ac:spMk id="4" creationId="{7A1174B9-44B8-0780-CAF3-7BA5422B96CE}"/>
          </ac:spMkLst>
        </pc:spChg>
        <pc:picChg chg="del">
          <ac:chgData name="McFadden Dan" userId="a8f611a2-74fa-4c06-ab8d-92e2afa957a5" providerId="ADAL" clId="{CA50B8D5-6656-4FFA-905E-E2918828C553}" dt="2026-06-05T17:36:36.536" v="1" actId="478"/>
          <ac:picMkLst>
            <pc:docMk/>
            <pc:sldMk cId="41546677" sldId="337"/>
            <ac:picMk id="9" creationId="{CB231561-035F-EE0A-866E-2E52D216125F}"/>
          </ac:picMkLst>
        </pc:picChg>
      </pc:sldChg>
      <pc:sldChg chg="add del">
        <pc:chgData name="McFadden Dan" userId="a8f611a2-74fa-4c06-ab8d-92e2afa957a5" providerId="ADAL" clId="{CA50B8D5-6656-4FFA-905E-E2918828C553}" dt="2026-06-05T17:41:44.251" v="230" actId="2696"/>
        <pc:sldMkLst>
          <pc:docMk/>
          <pc:sldMk cId="1525667228" sldId="338"/>
        </pc:sldMkLst>
      </pc:sldChg>
      <pc:sldChg chg="add del">
        <pc:chgData name="McFadden Dan" userId="a8f611a2-74fa-4c06-ab8d-92e2afa957a5" providerId="ADAL" clId="{CA50B8D5-6656-4FFA-905E-E2918828C553}" dt="2026-06-05T17:42:00.512" v="232" actId="2696"/>
        <pc:sldMkLst>
          <pc:docMk/>
          <pc:sldMk cId="3084142788" sldId="339"/>
        </pc:sldMkLst>
      </pc:sldChg>
      <pc:sldChg chg="add del">
        <pc:chgData name="McFadden Dan" userId="a8f611a2-74fa-4c06-ab8d-92e2afa957a5" providerId="ADAL" clId="{CA50B8D5-6656-4FFA-905E-E2918828C553}" dt="2026-06-05T17:42:16.640" v="234" actId="2696"/>
        <pc:sldMkLst>
          <pc:docMk/>
          <pc:sldMk cId="1335681009" sldId="340"/>
        </pc:sldMkLst>
      </pc:sldChg>
      <pc:sldChg chg="add modNotes">
        <pc:chgData name="McFadden Dan" userId="a8f611a2-74fa-4c06-ab8d-92e2afa957a5" providerId="ADAL" clId="{CA50B8D5-6656-4FFA-905E-E2918828C553}" dt="2026-06-05T17:46:41.881" v="385" actId="20577"/>
        <pc:sldMkLst>
          <pc:docMk/>
          <pc:sldMk cId="385295779" sldId="341"/>
        </pc:sldMkLst>
      </pc:sldChg>
      <pc:sldChg chg="add modNotes">
        <pc:chgData name="McFadden Dan" userId="a8f611a2-74fa-4c06-ab8d-92e2afa957a5" providerId="ADAL" clId="{CA50B8D5-6656-4FFA-905E-E2918828C553}" dt="2026-06-05T17:46:48.014" v="386" actId="20577"/>
        <pc:sldMkLst>
          <pc:docMk/>
          <pc:sldMk cId="2512572588" sldId="342"/>
        </pc:sldMkLst>
      </pc:sldChg>
      <pc:sldChg chg="add modNotes">
        <pc:chgData name="McFadden Dan" userId="a8f611a2-74fa-4c06-ab8d-92e2afa957a5" providerId="ADAL" clId="{CA50B8D5-6656-4FFA-905E-E2918828C553}" dt="2026-06-05T17:46:52.634" v="387" actId="20577"/>
        <pc:sldMkLst>
          <pc:docMk/>
          <pc:sldMk cId="1251815153" sldId="343"/>
        </pc:sldMkLst>
      </pc:sldChg>
      <pc:sldChg chg="add modNotes">
        <pc:chgData name="McFadden Dan" userId="a8f611a2-74fa-4c06-ab8d-92e2afa957a5" providerId="ADAL" clId="{CA50B8D5-6656-4FFA-905E-E2918828C553}" dt="2026-06-05T17:46:59.127" v="389" actId="20577"/>
        <pc:sldMkLst>
          <pc:docMk/>
          <pc:sldMk cId="2626757431" sldId="344"/>
        </pc:sldMkLst>
      </pc:sldChg>
      <pc:sldChg chg="addSp modSp add mod">
        <pc:chgData name="McFadden Dan" userId="a8f611a2-74fa-4c06-ab8d-92e2afa957a5" providerId="ADAL" clId="{CA50B8D5-6656-4FFA-905E-E2918828C553}" dt="2026-06-05T17:45:46.677" v="382" actId="114"/>
        <pc:sldMkLst>
          <pc:docMk/>
          <pc:sldMk cId="3972046740" sldId="345"/>
        </pc:sldMkLst>
        <pc:spChg chg="add mod">
          <ac:chgData name="McFadden Dan" userId="a8f611a2-74fa-4c06-ab8d-92e2afa957a5" providerId="ADAL" clId="{CA50B8D5-6656-4FFA-905E-E2918828C553}" dt="2026-06-05T17:45:38.521" v="380" actId="14100"/>
          <ac:spMkLst>
            <pc:docMk/>
            <pc:sldMk cId="3972046740" sldId="345"/>
            <ac:spMk id="2" creationId="{74535D69-C60A-7AD2-DF2A-7FFFD8F124DB}"/>
          </ac:spMkLst>
        </pc:spChg>
        <pc:spChg chg="add mod">
          <ac:chgData name="McFadden Dan" userId="a8f611a2-74fa-4c06-ab8d-92e2afa957a5" providerId="ADAL" clId="{CA50B8D5-6656-4FFA-905E-E2918828C553}" dt="2026-06-05T17:45:46.677" v="382" actId="114"/>
          <ac:spMkLst>
            <pc:docMk/>
            <pc:sldMk cId="3972046740" sldId="345"/>
            <ac:spMk id="3" creationId="{CEB02AD7-9167-93D2-3B5C-8B0D99760ECB}"/>
          </ac:spMkLst>
        </pc:spChg>
      </pc:sldChg>
      <pc:sldChg chg="add">
        <pc:chgData name="McFadden Dan" userId="a8f611a2-74fa-4c06-ab8d-92e2afa957a5" providerId="ADAL" clId="{CA50B8D5-6656-4FFA-905E-E2918828C553}" dt="2026-06-05T17:46:07.810" v="383"/>
        <pc:sldMkLst>
          <pc:docMk/>
          <pc:sldMk cId="3898936970" sldId="34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6CF1AF-3D60-465B-90C3-FEB44D2BC81B}" type="datetimeFigureOut">
              <a:rPr lang="en-US" smtClean="0"/>
              <a:t>6/5/2026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FDB62-D0F5-4E8C-922B-A1B393EE42C2}" type="slidenum">
              <a:rPr lang="en-US" smtClean="0"/>
              <a:t>‹#›</a:t>
            </a:fld>
            <a:endParaRPr lang="en-US"/>
          </a:p>
        </p:txBody>
      </p:sp>
    </p:spTree>
    <p:extLst>
      <p:ext uri="{BB962C8B-B14F-4D97-AF65-F5344CB8AC3E}">
        <p14:creationId xmlns:p14="http://schemas.microsoft.com/office/powerpoint/2010/main" val="320610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AFDB62-D0F5-4E8C-922B-A1B393EE42C2}" type="slidenum">
              <a:rPr lang="en-US" smtClean="0"/>
              <a:t>1</a:t>
            </a:fld>
            <a:endParaRPr lang="en-US"/>
          </a:p>
        </p:txBody>
      </p:sp>
    </p:spTree>
    <p:extLst>
      <p:ext uri="{BB962C8B-B14F-4D97-AF65-F5344CB8AC3E}">
        <p14:creationId xmlns:p14="http://schemas.microsoft.com/office/powerpoint/2010/main" val="3758061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AFDB62-D0F5-4E8C-922B-A1B393EE42C2}" type="slidenum">
              <a:rPr lang="en-US" smtClean="0"/>
              <a:t>10</a:t>
            </a:fld>
            <a:endParaRPr lang="en-US"/>
          </a:p>
        </p:txBody>
      </p:sp>
    </p:spTree>
    <p:extLst>
      <p:ext uri="{BB962C8B-B14F-4D97-AF65-F5344CB8AC3E}">
        <p14:creationId xmlns:p14="http://schemas.microsoft.com/office/powerpoint/2010/main" val="99841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AFDB62-D0F5-4E8C-922B-A1B393EE42C2}" type="slidenum">
              <a:rPr lang="en-US" smtClean="0"/>
              <a:t>11</a:t>
            </a:fld>
            <a:endParaRPr lang="en-US"/>
          </a:p>
        </p:txBody>
      </p:sp>
    </p:spTree>
    <p:extLst>
      <p:ext uri="{BB962C8B-B14F-4D97-AF65-F5344CB8AC3E}">
        <p14:creationId xmlns:p14="http://schemas.microsoft.com/office/powerpoint/2010/main" val="2898048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Ultimate testimonial – PRSA Board Chair Heide Harrell, MA, APR </a:t>
            </a:r>
            <a:r>
              <a:rPr lang="en-US" sz="1600" dirty="0"/>
              <a:t>– conducted the research that became the foundation of the PRSA/Arkansas chapter-originated </a:t>
            </a:r>
            <a:br>
              <a:rPr lang="en-US" sz="1600" dirty="0"/>
            </a:br>
            <a:r>
              <a:rPr lang="en-US" sz="1600" dirty="0"/>
              <a:t>APR Ready to Roll program, supporting Dan McFadden, APR as Accreditation chair, along with Bruce Trimble, APR</a:t>
            </a:r>
            <a:endParaRPr lang="en-US" sz="1600" b="1" dirty="0"/>
          </a:p>
        </p:txBody>
      </p:sp>
      <p:sp>
        <p:nvSpPr>
          <p:cNvPr id="4" name="Slide Number Placeholder 3"/>
          <p:cNvSpPr>
            <a:spLocks noGrp="1"/>
          </p:cNvSpPr>
          <p:nvPr>
            <p:ph type="sldNum" sz="quarter" idx="5"/>
          </p:nvPr>
        </p:nvSpPr>
        <p:spPr/>
        <p:txBody>
          <a:bodyPr/>
          <a:lstStyle/>
          <a:p>
            <a:fld id="{D0F78C80-613A-4160-94A6-C1341D0B59F6}" type="slidenum">
              <a:rPr lang="en-US" smtClean="0"/>
              <a:t>12</a:t>
            </a:fld>
            <a:endParaRPr lang="en-US"/>
          </a:p>
        </p:txBody>
      </p:sp>
    </p:spTree>
    <p:extLst>
      <p:ext uri="{BB962C8B-B14F-4D97-AF65-F5344CB8AC3E}">
        <p14:creationId xmlns:p14="http://schemas.microsoft.com/office/powerpoint/2010/main" val="2973439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AFDB62-D0F5-4E8C-922B-A1B393EE42C2}" type="slidenum">
              <a:rPr lang="en-US" smtClean="0"/>
              <a:t>13</a:t>
            </a:fld>
            <a:endParaRPr lang="en-US"/>
          </a:p>
        </p:txBody>
      </p:sp>
    </p:spTree>
    <p:extLst>
      <p:ext uri="{BB962C8B-B14F-4D97-AF65-F5344CB8AC3E}">
        <p14:creationId xmlns:p14="http://schemas.microsoft.com/office/powerpoint/2010/main" val="2756593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AFDB62-D0F5-4E8C-922B-A1B393EE42C2}" type="slidenum">
              <a:rPr lang="en-US" smtClean="0"/>
              <a:t>14</a:t>
            </a:fld>
            <a:endParaRPr lang="en-US"/>
          </a:p>
        </p:txBody>
      </p:sp>
    </p:spTree>
    <p:extLst>
      <p:ext uri="{BB962C8B-B14F-4D97-AF65-F5344CB8AC3E}">
        <p14:creationId xmlns:p14="http://schemas.microsoft.com/office/powerpoint/2010/main" val="2096714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AFDB62-D0F5-4E8C-922B-A1B393EE42C2}" type="slidenum">
              <a:rPr lang="en-US" smtClean="0"/>
              <a:t>15</a:t>
            </a:fld>
            <a:endParaRPr lang="en-US"/>
          </a:p>
        </p:txBody>
      </p:sp>
    </p:spTree>
    <p:extLst>
      <p:ext uri="{BB962C8B-B14F-4D97-AF65-F5344CB8AC3E}">
        <p14:creationId xmlns:p14="http://schemas.microsoft.com/office/powerpoint/2010/main" val="2411772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AFDB62-D0F5-4E8C-922B-A1B393EE42C2}" type="slidenum">
              <a:rPr lang="en-US" smtClean="0"/>
              <a:t>16</a:t>
            </a:fld>
            <a:endParaRPr lang="en-US"/>
          </a:p>
        </p:txBody>
      </p:sp>
    </p:spTree>
    <p:extLst>
      <p:ext uri="{BB962C8B-B14F-4D97-AF65-F5344CB8AC3E}">
        <p14:creationId xmlns:p14="http://schemas.microsoft.com/office/powerpoint/2010/main" val="42596819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p>
        </p:txBody>
      </p:sp>
      <p:sp>
        <p:nvSpPr>
          <p:cNvPr id="4" name="Slide Number Placeholder 3"/>
          <p:cNvSpPr>
            <a:spLocks noGrp="1"/>
          </p:cNvSpPr>
          <p:nvPr>
            <p:ph type="sldNum" sz="quarter" idx="5"/>
          </p:nvPr>
        </p:nvSpPr>
        <p:spPr/>
        <p:txBody>
          <a:bodyPr/>
          <a:lstStyle/>
          <a:p>
            <a:fld id="{D0F78C80-613A-4160-94A6-C1341D0B59F6}" type="slidenum">
              <a:rPr lang="en-US" smtClean="0"/>
              <a:t>17</a:t>
            </a:fld>
            <a:endParaRPr lang="en-US"/>
          </a:p>
        </p:txBody>
      </p:sp>
    </p:spTree>
    <p:extLst>
      <p:ext uri="{BB962C8B-B14F-4D97-AF65-F5344CB8AC3E}">
        <p14:creationId xmlns:p14="http://schemas.microsoft.com/office/powerpoint/2010/main" val="2388887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AFDB62-D0F5-4E8C-922B-A1B393EE42C2}" type="slidenum">
              <a:rPr lang="en-US" smtClean="0"/>
              <a:t>18</a:t>
            </a:fld>
            <a:endParaRPr lang="en-US"/>
          </a:p>
        </p:txBody>
      </p:sp>
    </p:spTree>
    <p:extLst>
      <p:ext uri="{BB962C8B-B14F-4D97-AF65-F5344CB8AC3E}">
        <p14:creationId xmlns:p14="http://schemas.microsoft.com/office/powerpoint/2010/main" val="25006752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 </a:t>
            </a:r>
          </a:p>
          <a:p>
            <a:endParaRPr lang="en-US" dirty="0"/>
          </a:p>
        </p:txBody>
      </p:sp>
      <p:sp>
        <p:nvSpPr>
          <p:cNvPr id="4" name="Slide Number Placeholder 3"/>
          <p:cNvSpPr>
            <a:spLocks noGrp="1"/>
          </p:cNvSpPr>
          <p:nvPr>
            <p:ph type="sldNum" sz="quarter" idx="5"/>
          </p:nvPr>
        </p:nvSpPr>
        <p:spPr/>
        <p:txBody>
          <a:bodyPr/>
          <a:lstStyle/>
          <a:p>
            <a:fld id="{D0F78C80-613A-4160-94A6-C1341D0B59F6}" type="slidenum">
              <a:rPr lang="en-US" smtClean="0"/>
              <a:t>19</a:t>
            </a:fld>
            <a:endParaRPr lang="en-US"/>
          </a:p>
        </p:txBody>
      </p:sp>
    </p:spTree>
    <p:extLst>
      <p:ext uri="{BB962C8B-B14F-4D97-AF65-F5344CB8AC3E}">
        <p14:creationId xmlns:p14="http://schemas.microsoft.com/office/powerpoint/2010/main" val="3726651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AFDB62-D0F5-4E8C-922B-A1B393EE42C2}" type="slidenum">
              <a:rPr lang="en-US" smtClean="0"/>
              <a:t>2</a:t>
            </a:fld>
            <a:endParaRPr lang="en-US"/>
          </a:p>
        </p:txBody>
      </p:sp>
    </p:spTree>
    <p:extLst>
      <p:ext uri="{BB962C8B-B14F-4D97-AF65-F5344CB8AC3E}">
        <p14:creationId xmlns:p14="http://schemas.microsoft.com/office/powerpoint/2010/main" val="2847965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AFDB62-D0F5-4E8C-922B-A1B393EE42C2}" type="slidenum">
              <a:rPr lang="en-US" smtClean="0"/>
              <a:t>20</a:t>
            </a:fld>
            <a:endParaRPr lang="en-US"/>
          </a:p>
        </p:txBody>
      </p:sp>
    </p:spTree>
    <p:extLst>
      <p:ext uri="{BB962C8B-B14F-4D97-AF65-F5344CB8AC3E}">
        <p14:creationId xmlns:p14="http://schemas.microsoft.com/office/powerpoint/2010/main" val="40412728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AFDB62-D0F5-4E8C-922B-A1B393EE42C2}" type="slidenum">
              <a:rPr lang="en-US" smtClean="0"/>
              <a:t>21</a:t>
            </a:fld>
            <a:endParaRPr lang="en-US"/>
          </a:p>
        </p:txBody>
      </p:sp>
    </p:spTree>
    <p:extLst>
      <p:ext uri="{BB962C8B-B14F-4D97-AF65-F5344CB8AC3E}">
        <p14:creationId xmlns:p14="http://schemas.microsoft.com/office/powerpoint/2010/main" val="1816047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AFDB62-D0F5-4E8C-922B-A1B393EE42C2}" type="slidenum">
              <a:rPr lang="en-US" smtClean="0"/>
              <a:t>22</a:t>
            </a:fld>
            <a:endParaRPr lang="en-US"/>
          </a:p>
        </p:txBody>
      </p:sp>
    </p:spTree>
    <p:extLst>
      <p:ext uri="{BB962C8B-B14F-4D97-AF65-F5344CB8AC3E}">
        <p14:creationId xmlns:p14="http://schemas.microsoft.com/office/powerpoint/2010/main" val="75780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AFDB62-D0F5-4E8C-922B-A1B393EE42C2}" type="slidenum">
              <a:rPr lang="en-US" smtClean="0"/>
              <a:t>23</a:t>
            </a:fld>
            <a:endParaRPr lang="en-US"/>
          </a:p>
        </p:txBody>
      </p:sp>
    </p:spTree>
    <p:extLst>
      <p:ext uri="{BB962C8B-B14F-4D97-AF65-F5344CB8AC3E}">
        <p14:creationId xmlns:p14="http://schemas.microsoft.com/office/powerpoint/2010/main" val="3986418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AFDB62-D0F5-4E8C-922B-A1B393EE42C2}" type="slidenum">
              <a:rPr lang="en-US" smtClean="0"/>
              <a:t>24</a:t>
            </a:fld>
            <a:endParaRPr lang="en-US"/>
          </a:p>
        </p:txBody>
      </p:sp>
    </p:spTree>
    <p:extLst>
      <p:ext uri="{BB962C8B-B14F-4D97-AF65-F5344CB8AC3E}">
        <p14:creationId xmlns:p14="http://schemas.microsoft.com/office/powerpoint/2010/main" val="1572022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AFDB62-D0F5-4E8C-922B-A1B393EE42C2}" type="slidenum">
              <a:rPr lang="en-US" smtClean="0"/>
              <a:t>25</a:t>
            </a:fld>
            <a:endParaRPr lang="en-US"/>
          </a:p>
        </p:txBody>
      </p:sp>
    </p:spTree>
    <p:extLst>
      <p:ext uri="{BB962C8B-B14F-4D97-AF65-F5344CB8AC3E}">
        <p14:creationId xmlns:p14="http://schemas.microsoft.com/office/powerpoint/2010/main" val="3325179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AFDB62-D0F5-4E8C-922B-A1B393EE42C2}" type="slidenum">
              <a:rPr lang="en-US" smtClean="0"/>
              <a:t>3</a:t>
            </a:fld>
            <a:endParaRPr lang="en-US"/>
          </a:p>
        </p:txBody>
      </p:sp>
    </p:spTree>
    <p:extLst>
      <p:ext uri="{BB962C8B-B14F-4D97-AF65-F5344CB8AC3E}">
        <p14:creationId xmlns:p14="http://schemas.microsoft.com/office/powerpoint/2010/main" val="346403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AFDB62-D0F5-4E8C-922B-A1B393EE42C2}" type="slidenum">
              <a:rPr lang="en-US" smtClean="0"/>
              <a:t>4</a:t>
            </a:fld>
            <a:endParaRPr lang="en-US"/>
          </a:p>
        </p:txBody>
      </p:sp>
    </p:spTree>
    <p:extLst>
      <p:ext uri="{BB962C8B-B14F-4D97-AF65-F5344CB8AC3E}">
        <p14:creationId xmlns:p14="http://schemas.microsoft.com/office/powerpoint/2010/main" val="332668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E8CA4-F285-787A-45F7-FF6E90EEF9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7B6241-09D3-843E-4A5A-F29D02E854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4D1116-F849-1370-8CCD-21B58E8C7061}"/>
              </a:ext>
            </a:extLst>
          </p:cNvPr>
          <p:cNvSpPr>
            <a:spLocks noGrp="1"/>
          </p:cNvSpPr>
          <p:nvPr>
            <p:ph type="body" idx="1"/>
          </p:nvPr>
        </p:nvSpPr>
        <p:spPr/>
        <p:txBody>
          <a:bodyPr/>
          <a:lstStyle/>
          <a:p>
            <a:endParaRPr lang="en-US" sz="1600" b="1" dirty="0"/>
          </a:p>
        </p:txBody>
      </p:sp>
      <p:sp>
        <p:nvSpPr>
          <p:cNvPr id="4" name="Slide Number Placeholder 3">
            <a:extLst>
              <a:ext uri="{FF2B5EF4-FFF2-40B4-BE49-F238E27FC236}">
                <a16:creationId xmlns:a16="http://schemas.microsoft.com/office/drawing/2014/main" id="{9A6B00B8-74FC-73E5-621A-451435D92866}"/>
              </a:ext>
            </a:extLst>
          </p:cNvPr>
          <p:cNvSpPr>
            <a:spLocks noGrp="1"/>
          </p:cNvSpPr>
          <p:nvPr>
            <p:ph type="sldNum" sz="quarter" idx="5"/>
          </p:nvPr>
        </p:nvSpPr>
        <p:spPr/>
        <p:txBody>
          <a:bodyPr/>
          <a:lstStyle/>
          <a:p>
            <a:fld id="{D0F78C80-613A-4160-94A6-C1341D0B59F6}" type="slidenum">
              <a:rPr lang="en-US" smtClean="0"/>
              <a:t>5</a:t>
            </a:fld>
            <a:endParaRPr lang="en-US"/>
          </a:p>
        </p:txBody>
      </p:sp>
    </p:spTree>
    <p:extLst>
      <p:ext uri="{BB962C8B-B14F-4D97-AF65-F5344CB8AC3E}">
        <p14:creationId xmlns:p14="http://schemas.microsoft.com/office/powerpoint/2010/main" val="122959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146D0-22F6-D27C-3D31-F87DA755C7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6484F8-A6B2-7786-D181-D15E6E7CD3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0E2B62-536B-F6AD-1005-56530829CBBB}"/>
              </a:ext>
            </a:extLst>
          </p:cNvPr>
          <p:cNvSpPr>
            <a:spLocks noGrp="1"/>
          </p:cNvSpPr>
          <p:nvPr>
            <p:ph type="body" idx="1"/>
          </p:nvPr>
        </p:nvSpPr>
        <p:spPr/>
        <p:txBody>
          <a:bodyPr/>
          <a:lstStyle/>
          <a:p>
            <a:endParaRPr lang="en-US" sz="1600" b="1" dirty="0"/>
          </a:p>
        </p:txBody>
      </p:sp>
      <p:sp>
        <p:nvSpPr>
          <p:cNvPr id="4" name="Slide Number Placeholder 3">
            <a:extLst>
              <a:ext uri="{FF2B5EF4-FFF2-40B4-BE49-F238E27FC236}">
                <a16:creationId xmlns:a16="http://schemas.microsoft.com/office/drawing/2014/main" id="{4081E99F-1D61-B61C-3557-7DC88D3145F6}"/>
              </a:ext>
            </a:extLst>
          </p:cNvPr>
          <p:cNvSpPr>
            <a:spLocks noGrp="1"/>
          </p:cNvSpPr>
          <p:nvPr>
            <p:ph type="sldNum" sz="quarter" idx="5"/>
          </p:nvPr>
        </p:nvSpPr>
        <p:spPr/>
        <p:txBody>
          <a:bodyPr/>
          <a:lstStyle/>
          <a:p>
            <a:fld id="{D0F78C80-613A-4160-94A6-C1341D0B59F6}" type="slidenum">
              <a:rPr lang="en-US" smtClean="0"/>
              <a:t>6</a:t>
            </a:fld>
            <a:endParaRPr lang="en-US"/>
          </a:p>
        </p:txBody>
      </p:sp>
    </p:spTree>
    <p:extLst>
      <p:ext uri="{BB962C8B-B14F-4D97-AF65-F5344CB8AC3E}">
        <p14:creationId xmlns:p14="http://schemas.microsoft.com/office/powerpoint/2010/main" val="5461339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5B85E-ACB5-8F78-3C7D-E2FA85940C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86862C-BC69-7232-53CC-455013028F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04FBB8-7A46-871F-BCAA-FEEF3DD7990F}"/>
              </a:ext>
            </a:extLst>
          </p:cNvPr>
          <p:cNvSpPr>
            <a:spLocks noGrp="1"/>
          </p:cNvSpPr>
          <p:nvPr>
            <p:ph type="body" idx="1"/>
          </p:nvPr>
        </p:nvSpPr>
        <p:spPr/>
        <p:txBody>
          <a:bodyPr/>
          <a:lstStyle/>
          <a:p>
            <a:endParaRPr lang="en-US" sz="1600" dirty="0"/>
          </a:p>
        </p:txBody>
      </p:sp>
      <p:sp>
        <p:nvSpPr>
          <p:cNvPr id="4" name="Slide Number Placeholder 3">
            <a:extLst>
              <a:ext uri="{FF2B5EF4-FFF2-40B4-BE49-F238E27FC236}">
                <a16:creationId xmlns:a16="http://schemas.microsoft.com/office/drawing/2014/main" id="{BE5424B6-668B-983B-AE85-42348B32841A}"/>
              </a:ext>
            </a:extLst>
          </p:cNvPr>
          <p:cNvSpPr>
            <a:spLocks noGrp="1"/>
          </p:cNvSpPr>
          <p:nvPr>
            <p:ph type="sldNum" sz="quarter" idx="5"/>
          </p:nvPr>
        </p:nvSpPr>
        <p:spPr/>
        <p:txBody>
          <a:bodyPr/>
          <a:lstStyle/>
          <a:p>
            <a:fld id="{D0F78C80-613A-4160-94A6-C1341D0B59F6}" type="slidenum">
              <a:rPr lang="en-US" smtClean="0"/>
              <a:t>7</a:t>
            </a:fld>
            <a:endParaRPr lang="en-US"/>
          </a:p>
        </p:txBody>
      </p:sp>
    </p:spTree>
    <p:extLst>
      <p:ext uri="{BB962C8B-B14F-4D97-AF65-F5344CB8AC3E}">
        <p14:creationId xmlns:p14="http://schemas.microsoft.com/office/powerpoint/2010/main" val="2601304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11FEF-1F03-D28B-6596-76C84BC8E0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5DE3EC-65C2-D2B9-88B8-5456CA1CE1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9BC814-C792-0FDE-76DA-709F24AA2C3F}"/>
              </a:ext>
            </a:extLst>
          </p:cNvPr>
          <p:cNvSpPr>
            <a:spLocks noGrp="1"/>
          </p:cNvSpPr>
          <p:nvPr>
            <p:ph type="body" idx="1"/>
          </p:nvPr>
        </p:nvSpPr>
        <p:spPr/>
        <p:txBody>
          <a:bodyPr/>
          <a:lstStyle/>
          <a:p>
            <a:endParaRPr lang="en-US" sz="1600" b="1" dirty="0"/>
          </a:p>
          <a:p>
            <a:endParaRPr lang="en-US" sz="1600" b="1" dirty="0"/>
          </a:p>
          <a:p>
            <a:endParaRPr lang="en-US" sz="1600" dirty="0"/>
          </a:p>
        </p:txBody>
      </p:sp>
      <p:sp>
        <p:nvSpPr>
          <p:cNvPr id="4" name="Slide Number Placeholder 3">
            <a:extLst>
              <a:ext uri="{FF2B5EF4-FFF2-40B4-BE49-F238E27FC236}">
                <a16:creationId xmlns:a16="http://schemas.microsoft.com/office/drawing/2014/main" id="{AD55414C-829C-DBA0-310C-1ABFD00E33DD}"/>
              </a:ext>
            </a:extLst>
          </p:cNvPr>
          <p:cNvSpPr>
            <a:spLocks noGrp="1"/>
          </p:cNvSpPr>
          <p:nvPr>
            <p:ph type="sldNum" sz="quarter" idx="5"/>
          </p:nvPr>
        </p:nvSpPr>
        <p:spPr/>
        <p:txBody>
          <a:bodyPr/>
          <a:lstStyle/>
          <a:p>
            <a:fld id="{D0F78C80-613A-4160-94A6-C1341D0B59F6}" type="slidenum">
              <a:rPr lang="en-US" smtClean="0"/>
              <a:t>8</a:t>
            </a:fld>
            <a:endParaRPr lang="en-US"/>
          </a:p>
        </p:txBody>
      </p:sp>
    </p:spTree>
    <p:extLst>
      <p:ext uri="{BB962C8B-B14F-4D97-AF65-F5344CB8AC3E}">
        <p14:creationId xmlns:p14="http://schemas.microsoft.com/office/powerpoint/2010/main" val="987132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AFDB62-D0F5-4E8C-922B-A1B393EE42C2}" type="slidenum">
              <a:rPr lang="en-US" smtClean="0"/>
              <a:t>9</a:t>
            </a:fld>
            <a:endParaRPr lang="en-US"/>
          </a:p>
        </p:txBody>
      </p:sp>
    </p:spTree>
    <p:extLst>
      <p:ext uri="{BB962C8B-B14F-4D97-AF65-F5344CB8AC3E}">
        <p14:creationId xmlns:p14="http://schemas.microsoft.com/office/powerpoint/2010/main" val="989913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C054AC0-AEAF-7A4F-9F67-785918BB8E30}" type="datetimeFigureOut">
              <a:rPr lang="en-US" smtClean="0"/>
              <a:t>6/5/2026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25A92-7CB4-C04D-BB08-B4120D12EC70}"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054AC0-AEAF-7A4F-9F67-785918BB8E30}" type="datetimeFigureOut">
              <a:rPr lang="en-US" smtClean="0"/>
              <a:t>6/5/2026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25A92-7CB4-C04D-BB08-B4120D12EC7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054AC0-AEAF-7A4F-9F67-785918BB8E30}" type="datetimeFigureOut">
              <a:rPr lang="en-US" smtClean="0"/>
              <a:t>6/5/2026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25A92-7CB4-C04D-BB08-B4120D12EC7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C054AC0-AEAF-7A4F-9F67-785918BB8E30}" type="datetimeFigureOut">
              <a:rPr lang="en-US" smtClean="0"/>
              <a:t>6/5/2026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25A92-7CB4-C04D-BB08-B4120D12EC7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054AC0-AEAF-7A4F-9F67-785918BB8E30}" type="datetimeFigureOut">
              <a:rPr lang="en-US" smtClean="0"/>
              <a:t>6/5/2026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B25A92-7CB4-C04D-BB08-B4120D12EC70}"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C054AC0-AEAF-7A4F-9F67-785918BB8E30}" type="datetimeFigureOut">
              <a:rPr lang="en-US" smtClean="0"/>
              <a:t>6/5/2026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25A92-7CB4-C04D-BB08-B4120D12EC7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C054AC0-AEAF-7A4F-9F67-785918BB8E30}" type="datetimeFigureOut">
              <a:rPr lang="en-US" smtClean="0"/>
              <a:t>6/5/2026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B25A92-7CB4-C04D-BB08-B4120D12EC70}"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054AC0-AEAF-7A4F-9F67-785918BB8E30}" type="datetimeFigureOut">
              <a:rPr lang="en-US" smtClean="0"/>
              <a:t>6/5/2026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B25A92-7CB4-C04D-BB08-B4120D12EC7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054AC0-AEAF-7A4F-9F67-785918BB8E30}" type="datetimeFigureOut">
              <a:rPr lang="en-US" smtClean="0"/>
              <a:t>6/5/2026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B25A92-7CB4-C04D-BB08-B4120D12EC7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054AC0-AEAF-7A4F-9F67-785918BB8E30}" type="datetimeFigureOut">
              <a:rPr lang="en-US" smtClean="0"/>
              <a:t>6/5/2026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25A92-7CB4-C04D-BB08-B4120D12EC70}"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054AC0-AEAF-7A4F-9F67-785918BB8E30}" type="datetimeFigureOut">
              <a:rPr lang="en-US" smtClean="0"/>
              <a:t>6/5/2026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B25A92-7CB4-C04D-BB08-B4120D12EC7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0C054AC0-AEAF-7A4F-9F67-785918BB8E30}" type="datetimeFigureOut">
              <a:rPr lang="en-US" smtClean="0"/>
              <a:t>6/5/2026</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6B25A92-7CB4-C04D-BB08-B4120D12EC70}"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4309D50"/><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64309D50"/><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praccreditation.org/resources/candidate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4309D50"/><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76CFAC-BA1E-2AFD-8E9A-F2C39EBCFA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405"/>
            <a:ext cx="9143999" cy="6839192"/>
          </a:xfrm>
          <a:prstGeom prst="rect">
            <a:avLst/>
          </a:prstGeom>
          <a:noFill/>
        </p:spPr>
      </p:pic>
      <p:sp>
        <p:nvSpPr>
          <p:cNvPr id="7" name="Oval 6">
            <a:extLst>
              <a:ext uri="{FF2B5EF4-FFF2-40B4-BE49-F238E27FC236}">
                <a16:creationId xmlns:a16="http://schemas.microsoft.com/office/drawing/2014/main" id="{67DFACF5-A86F-EB01-3C76-786E1C6E2E63}"/>
              </a:ext>
            </a:extLst>
          </p:cNvPr>
          <p:cNvSpPr/>
          <p:nvPr/>
        </p:nvSpPr>
        <p:spPr>
          <a:xfrm>
            <a:off x="3608439" y="1661652"/>
            <a:ext cx="1641987" cy="127819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4BC125-20D7-8713-24E0-6D774299838F}"/>
              </a:ext>
            </a:extLst>
          </p:cNvPr>
          <p:cNvPicPr>
            <a:picLocks noChangeAspect="1"/>
          </p:cNvPicPr>
          <p:nvPr/>
        </p:nvPicPr>
        <p:blipFill>
          <a:blip r:embed="rId4"/>
          <a:stretch>
            <a:fillRect/>
          </a:stretch>
        </p:blipFill>
        <p:spPr>
          <a:xfrm>
            <a:off x="3805084" y="2004304"/>
            <a:ext cx="1248696" cy="592888"/>
          </a:xfrm>
          <a:prstGeom prst="rect">
            <a:avLst/>
          </a:prstGeom>
        </p:spPr>
      </p:pic>
    </p:spTree>
    <p:extLst>
      <p:ext uri="{BB962C8B-B14F-4D97-AF65-F5344CB8AC3E}">
        <p14:creationId xmlns:p14="http://schemas.microsoft.com/office/powerpoint/2010/main" val="227952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1C17A-EA75-02C2-F0BA-46D396203D3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0B457FB-166D-8A79-8987-D62709FD31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405"/>
            <a:ext cx="9143999" cy="6839192"/>
          </a:xfrm>
          <a:prstGeom prst="rect">
            <a:avLst/>
          </a:prstGeom>
          <a:noFill/>
        </p:spPr>
      </p:pic>
      <p:sp>
        <p:nvSpPr>
          <p:cNvPr id="7" name="Oval 6">
            <a:extLst>
              <a:ext uri="{FF2B5EF4-FFF2-40B4-BE49-F238E27FC236}">
                <a16:creationId xmlns:a16="http://schemas.microsoft.com/office/drawing/2014/main" id="{C1937E49-5CEF-EEF9-1660-DCC1F079D1BC}"/>
              </a:ext>
            </a:extLst>
          </p:cNvPr>
          <p:cNvSpPr/>
          <p:nvPr/>
        </p:nvSpPr>
        <p:spPr>
          <a:xfrm>
            <a:off x="3608439" y="1661652"/>
            <a:ext cx="1641987" cy="127819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D854C6F-925A-08B9-E810-46249CBC798C}"/>
              </a:ext>
            </a:extLst>
          </p:cNvPr>
          <p:cNvPicPr>
            <a:picLocks noChangeAspect="1"/>
          </p:cNvPicPr>
          <p:nvPr/>
        </p:nvPicPr>
        <p:blipFill>
          <a:blip r:embed="rId4"/>
          <a:stretch>
            <a:fillRect/>
          </a:stretch>
        </p:blipFill>
        <p:spPr>
          <a:xfrm>
            <a:off x="3805084" y="2004304"/>
            <a:ext cx="1248696" cy="592888"/>
          </a:xfrm>
          <a:prstGeom prst="rect">
            <a:avLst/>
          </a:prstGeom>
        </p:spPr>
      </p:pic>
      <p:sp>
        <p:nvSpPr>
          <p:cNvPr id="2" name="Rectangle 1">
            <a:extLst>
              <a:ext uri="{FF2B5EF4-FFF2-40B4-BE49-F238E27FC236}">
                <a16:creationId xmlns:a16="http://schemas.microsoft.com/office/drawing/2014/main" id="{74535D69-C60A-7AD2-DF2A-7FFFD8F124DB}"/>
              </a:ext>
            </a:extLst>
          </p:cNvPr>
          <p:cNvSpPr/>
          <p:nvPr/>
        </p:nvSpPr>
        <p:spPr>
          <a:xfrm>
            <a:off x="2722652" y="4500081"/>
            <a:ext cx="6421347" cy="914400"/>
          </a:xfrm>
          <a:prstGeom prst="rect">
            <a:avLst/>
          </a:prstGeom>
          <a:solidFill>
            <a:srgbClr val="46A5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EB02AD7-9167-93D2-3B5C-8B0D99760ECB}"/>
              </a:ext>
            </a:extLst>
          </p:cNvPr>
          <p:cNvSpPr txBox="1"/>
          <p:nvPr/>
        </p:nvSpPr>
        <p:spPr>
          <a:xfrm>
            <a:off x="2876763" y="4523973"/>
            <a:ext cx="6113123" cy="830997"/>
          </a:xfrm>
          <a:prstGeom prst="rect">
            <a:avLst/>
          </a:prstGeom>
          <a:noFill/>
        </p:spPr>
        <p:txBody>
          <a:bodyPr wrap="square" rtlCol="0">
            <a:spAutoFit/>
          </a:bodyPr>
          <a:lstStyle/>
          <a:p>
            <a:r>
              <a:rPr lang="en-U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JUMP START: </a:t>
            </a:r>
            <a:b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Testing the Waters, Pursuing Your APR</a:t>
            </a:r>
          </a:p>
        </p:txBody>
      </p:sp>
    </p:spTree>
    <p:extLst>
      <p:ext uri="{BB962C8B-B14F-4D97-AF65-F5344CB8AC3E}">
        <p14:creationId xmlns:p14="http://schemas.microsoft.com/office/powerpoint/2010/main" val="3972046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7E4816-01DD-30DB-ED3A-CDF4780CF4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ED203E-4B97-5CF2-F539-0C1E6F95D687}"/>
              </a:ext>
            </a:extLst>
          </p:cNvPr>
          <p:cNvSpPr>
            <a:spLocks noGrp="1"/>
          </p:cNvSpPr>
          <p:nvPr>
            <p:ph type="title"/>
          </p:nvPr>
        </p:nvSpPr>
        <p:spPr/>
        <p:txBody>
          <a:bodyPr>
            <a:normAutofit/>
          </a:bodyPr>
          <a:lstStyle/>
          <a:p>
            <a:r>
              <a:rPr lang="en-US" sz="3600" dirty="0"/>
              <a:t>APR</a:t>
            </a:r>
          </a:p>
        </p:txBody>
      </p:sp>
      <p:sp>
        <p:nvSpPr>
          <p:cNvPr id="3" name="Content Placeholder 2">
            <a:extLst>
              <a:ext uri="{FF2B5EF4-FFF2-40B4-BE49-F238E27FC236}">
                <a16:creationId xmlns:a16="http://schemas.microsoft.com/office/drawing/2014/main" id="{2D62BDB7-CA08-9EC3-8103-84746FE6FAA0}"/>
              </a:ext>
            </a:extLst>
          </p:cNvPr>
          <p:cNvSpPr>
            <a:spLocks noGrp="1"/>
          </p:cNvSpPr>
          <p:nvPr>
            <p:ph idx="1"/>
          </p:nvPr>
        </p:nvSpPr>
        <p:spPr>
          <a:xfrm>
            <a:off x="762000" y="1645971"/>
            <a:ext cx="8043529" cy="3886200"/>
          </a:xfrm>
        </p:spPr>
        <p:txBody>
          <a:bodyPr>
            <a:normAutofit/>
          </a:bodyPr>
          <a:lstStyle/>
          <a:p>
            <a:r>
              <a:rPr lang="en-US" dirty="0">
                <a:latin typeface="Arial" panose="020B0604020202020204" pitchFamily="34" charset="0"/>
                <a:cs typeface="Arial" panose="020B0604020202020204" pitchFamily="34" charset="0"/>
              </a:rPr>
              <a:t>Understand the APR</a:t>
            </a:r>
          </a:p>
          <a:p>
            <a:r>
              <a:rPr lang="en-US" dirty="0">
                <a:latin typeface="Arial" panose="020B0604020202020204" pitchFamily="34" charset="0"/>
                <a:cs typeface="Arial" panose="020B0604020202020204" pitchFamily="34" charset="0"/>
              </a:rPr>
              <a:t>Program Background</a:t>
            </a:r>
          </a:p>
          <a:p>
            <a:r>
              <a:rPr lang="en-US" dirty="0">
                <a:latin typeface="Arial" panose="020B0604020202020204" pitchFamily="34" charset="0"/>
                <a:cs typeface="Arial" panose="020B0604020202020204" pitchFamily="34" charset="0"/>
              </a:rPr>
              <a:t>Commitment</a:t>
            </a:r>
          </a:p>
          <a:p>
            <a:r>
              <a:rPr lang="en-US" dirty="0">
                <a:latin typeface="Arial" panose="020B0604020202020204" pitchFamily="34" charset="0"/>
                <a:cs typeface="Arial" panose="020B0604020202020204" pitchFamily="34" charset="0"/>
              </a:rPr>
              <a:t>Resources</a:t>
            </a:r>
          </a:p>
          <a:p>
            <a:r>
              <a:rPr lang="en-US" dirty="0">
                <a:latin typeface="Arial" panose="020B0604020202020204" pitchFamily="34" charset="0"/>
                <a:cs typeface="Arial" panose="020B0604020202020204" pitchFamily="34" charset="0"/>
              </a:rPr>
              <a:t>Support &amp; Expectations</a:t>
            </a:r>
          </a:p>
          <a:p>
            <a:r>
              <a:rPr lang="en-US" dirty="0">
                <a:latin typeface="Arial" panose="020B0604020202020204" pitchFamily="34" charset="0"/>
                <a:cs typeface="Arial" panose="020B0604020202020204" pitchFamily="34" charset="0"/>
              </a:rPr>
              <a:t>Portfolio Review &amp; Panel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Presentation</a:t>
            </a:r>
          </a:p>
          <a:p>
            <a:r>
              <a:rPr lang="en-US" dirty="0">
                <a:latin typeface="Arial" panose="020B0604020202020204" pitchFamily="34" charset="0"/>
                <a:cs typeface="Arial" panose="020B0604020202020204" pitchFamily="34" charset="0"/>
              </a:rPr>
              <a:t>Demystifying the APR Exam</a:t>
            </a:r>
          </a:p>
          <a:p>
            <a:endParaRPr lang="en-US" dirty="0">
              <a:latin typeface="Arial" panose="020B0604020202020204" pitchFamily="34" charset="0"/>
              <a:cs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579B2824-D28C-EC75-A2E6-5E14DB089EE8}"/>
              </a:ext>
            </a:extLst>
          </p:cNvPr>
          <p:cNvPicPr>
            <a:picLocks noChangeAspect="1"/>
          </p:cNvPicPr>
          <p:nvPr/>
        </p:nvPicPr>
        <p:blipFill>
          <a:blip r:embed="rId3"/>
          <a:stretch>
            <a:fillRect/>
          </a:stretch>
        </p:blipFill>
        <p:spPr>
          <a:xfrm>
            <a:off x="5034116" y="1889769"/>
            <a:ext cx="3578942" cy="1699302"/>
          </a:xfrm>
          <a:prstGeom prst="rect">
            <a:avLst/>
          </a:prstGeom>
        </p:spPr>
      </p:pic>
      <p:pic>
        <p:nvPicPr>
          <p:cNvPr id="5" name="Picture 4">
            <a:extLst>
              <a:ext uri="{FF2B5EF4-FFF2-40B4-BE49-F238E27FC236}">
                <a16:creationId xmlns:a16="http://schemas.microsoft.com/office/drawing/2014/main" id="{C5CF81AA-BBA6-8FFA-B817-3A2465ABFD36}"/>
              </a:ext>
            </a:extLst>
          </p:cNvPr>
          <p:cNvPicPr>
            <a:picLocks noChangeAspect="1"/>
          </p:cNvPicPr>
          <p:nvPr/>
        </p:nvPicPr>
        <p:blipFill>
          <a:blip r:embed="rId3"/>
          <a:stretch>
            <a:fillRect/>
          </a:stretch>
        </p:blipFill>
        <p:spPr>
          <a:xfrm>
            <a:off x="7266039" y="5480154"/>
            <a:ext cx="1248696" cy="592888"/>
          </a:xfrm>
          <a:prstGeom prst="rect">
            <a:avLst/>
          </a:prstGeom>
        </p:spPr>
      </p:pic>
    </p:spTree>
    <p:extLst>
      <p:ext uri="{BB962C8B-B14F-4D97-AF65-F5344CB8AC3E}">
        <p14:creationId xmlns:p14="http://schemas.microsoft.com/office/powerpoint/2010/main" val="2021132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3811" y="1070552"/>
            <a:ext cx="7556377" cy="4603119"/>
          </a:xfrm>
        </p:spPr>
        <p:txBody>
          <a:bodyPr>
            <a:noAutofit/>
          </a:bodyPr>
          <a:lstStyle/>
          <a:p>
            <a:endParaRPr lang="en-US" sz="2000" b="1" i="1" dirty="0">
              <a:solidFill>
                <a:srgbClr val="000090"/>
              </a:solidFill>
            </a:endParaRPr>
          </a:p>
          <a:p>
            <a:endParaRPr lang="en-US" sz="2000" b="1" i="1" dirty="0">
              <a:solidFill>
                <a:srgbClr val="000090"/>
              </a:solidFill>
            </a:endParaRPr>
          </a:p>
          <a:p>
            <a:endParaRPr lang="en-US" sz="2000" b="1" i="1" dirty="0">
              <a:solidFill>
                <a:srgbClr val="000090"/>
              </a:solidFill>
            </a:endParaRPr>
          </a:p>
          <a:p>
            <a:endParaRPr lang="en-US" sz="2000" b="1" i="1" dirty="0">
              <a:solidFill>
                <a:srgbClr val="000090"/>
              </a:solidFill>
            </a:endParaRPr>
          </a:p>
          <a:p>
            <a:endParaRPr lang="en-US" sz="2000" b="1" i="1" dirty="0">
              <a:solidFill>
                <a:srgbClr val="000090"/>
              </a:solidFill>
            </a:endParaRPr>
          </a:p>
          <a:p>
            <a:pPr marL="0" indent="0">
              <a:buNone/>
            </a:pPr>
            <a:r>
              <a:rPr lang="en-US" sz="2800" b="1" i="1" dirty="0">
                <a:solidFill>
                  <a:srgbClr val="002060"/>
                </a:solidFill>
                <a:latin typeface="Arial" panose="020B0604020202020204" pitchFamily="34" charset="0"/>
                <a:cs typeface="Arial" panose="020B0604020202020204" pitchFamily="34" charset="0"/>
              </a:rPr>
              <a:t>Heide Harrell, MA, APR</a:t>
            </a:r>
            <a:br>
              <a:rPr lang="en-US" sz="2800" b="1" i="1" dirty="0">
                <a:solidFill>
                  <a:srgbClr val="002060"/>
                </a:solidFill>
                <a:latin typeface="Arial" panose="020B0604020202020204" pitchFamily="34" charset="0"/>
                <a:cs typeface="Arial" panose="020B0604020202020204" pitchFamily="34" charset="0"/>
              </a:rPr>
            </a:br>
            <a:r>
              <a:rPr lang="en-US" sz="2800" b="1" i="1" dirty="0">
                <a:solidFill>
                  <a:srgbClr val="002060"/>
                </a:solidFill>
                <a:latin typeface="Arial" panose="020B0604020202020204" pitchFamily="34" charset="0"/>
                <a:cs typeface="Arial" panose="020B0604020202020204" pitchFamily="34" charset="0"/>
              </a:rPr>
              <a:t>PRSA Board Chair:</a:t>
            </a:r>
            <a:br>
              <a:rPr lang="en-US" b="1" i="1" dirty="0">
                <a:solidFill>
                  <a:srgbClr val="002060"/>
                </a:solidFill>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r>
              <a:rPr lang="en-US" sz="2000" i="1" dirty="0">
                <a:latin typeface="Arial" panose="020B0604020202020204" pitchFamily="34" charset="0"/>
                <a:cs typeface="Arial" panose="020B0604020202020204" pitchFamily="34" charset="0"/>
              </a:rPr>
              <a:t>“</a:t>
            </a:r>
            <a:r>
              <a:rPr lang="en-US" sz="1600" i="1" dirty="0">
                <a:latin typeface="Arial" panose="020B0604020202020204" pitchFamily="34" charset="0"/>
                <a:cs typeface="Arial" panose="020B0604020202020204" pitchFamily="34" charset="0"/>
              </a:rPr>
              <a:t>APR Ready to Roll was built on a simple but powerful </a:t>
            </a:r>
            <a:br>
              <a:rPr lang="en-US" sz="1600" i="1" dirty="0">
                <a:latin typeface="Arial" panose="020B0604020202020204" pitchFamily="34" charset="0"/>
                <a:cs typeface="Arial" panose="020B0604020202020204" pitchFamily="34" charset="0"/>
              </a:rPr>
            </a:br>
            <a:r>
              <a:rPr lang="en-US" sz="1600" i="1" dirty="0">
                <a:latin typeface="Arial" panose="020B0604020202020204" pitchFamily="34" charset="0"/>
                <a:cs typeface="Arial" panose="020B0604020202020204" pitchFamily="34" charset="0"/>
              </a:rPr>
              <a:t>foundation. Understanding the real challenges candidates </a:t>
            </a:r>
            <a:br>
              <a:rPr lang="en-US" sz="1600" i="1" dirty="0">
                <a:latin typeface="Arial" panose="020B0604020202020204" pitchFamily="34" charset="0"/>
                <a:cs typeface="Arial" panose="020B0604020202020204" pitchFamily="34" charset="0"/>
              </a:rPr>
            </a:br>
            <a:r>
              <a:rPr lang="en-US" sz="1600" i="1" dirty="0">
                <a:latin typeface="Arial" panose="020B0604020202020204" pitchFamily="34" charset="0"/>
                <a:cs typeface="Arial" panose="020B0604020202020204" pitchFamily="34" charset="0"/>
              </a:rPr>
              <a:t>face and addressing them head-on with research-driven support, </a:t>
            </a:r>
            <a:br>
              <a:rPr lang="en-US" sz="1600" i="1" dirty="0">
                <a:latin typeface="Arial" panose="020B0604020202020204" pitchFamily="34" charset="0"/>
                <a:cs typeface="Arial" panose="020B0604020202020204" pitchFamily="34" charset="0"/>
              </a:rPr>
            </a:br>
            <a:r>
              <a:rPr lang="en-US" sz="1600" i="1" dirty="0">
                <a:latin typeface="Arial" panose="020B0604020202020204" pitchFamily="34" charset="0"/>
                <a:cs typeface="Arial" panose="020B0604020202020204" pitchFamily="34" charset="0"/>
              </a:rPr>
              <a:t>structure and encouragement. From its beginnings in Arkansas to its growth in chapters across the country, the program has consistently demonstrated that when you equip professionals with the right tools, mentorship and accountability, success follows. </a:t>
            </a:r>
            <a:br>
              <a:rPr lang="en-US" sz="1600" i="1" dirty="0">
                <a:latin typeface="Arial" panose="020B0604020202020204" pitchFamily="34" charset="0"/>
                <a:cs typeface="Arial" panose="020B0604020202020204" pitchFamily="34" charset="0"/>
              </a:rPr>
            </a:br>
            <a:endParaRPr lang="en-US" sz="1600" i="1" dirty="0">
              <a:latin typeface="Arial" panose="020B0604020202020204" pitchFamily="34" charset="0"/>
              <a:cs typeface="Arial" panose="020B0604020202020204" pitchFamily="34" charset="0"/>
            </a:endParaRPr>
          </a:p>
          <a:p>
            <a:pPr marL="0" indent="0">
              <a:buNone/>
            </a:pPr>
            <a:r>
              <a:rPr lang="en-US" sz="1600" i="1" dirty="0">
                <a:latin typeface="Arial" panose="020B0604020202020204" pitchFamily="34" charset="0"/>
                <a:cs typeface="Arial" panose="020B0604020202020204" pitchFamily="34" charset="0"/>
              </a:rPr>
              <a:t>More than 15 years later, its impact is evident not only in strong accreditation outcomes, but in the leaders it continues to develop, many of whom go on to serve and strengthen our profession. That sustained success is a testament to the passion of our APR chairs, the commitment of our candidates and the advocacy of those who have experienced firsthand how transformative the program can be.”</a:t>
            </a:r>
          </a:p>
          <a:p>
            <a:pPr marL="0" indent="0">
              <a:buNone/>
            </a:pPr>
            <a:r>
              <a:rPr lang="en-US" dirty="0">
                <a:cs typeface="Dosis" charset="0"/>
              </a:rPr>
              <a:t> </a:t>
            </a:r>
            <a:endParaRPr lang="en-US" sz="1800" i="1" dirty="0">
              <a:cs typeface="Dosis" charset="0"/>
            </a:endParaRPr>
          </a:p>
          <a:p>
            <a:endParaRPr lang="en-US" sz="2800" dirty="0"/>
          </a:p>
          <a:p>
            <a:pPr marL="0" indent="0">
              <a:buNone/>
            </a:pPr>
            <a:endParaRPr lang="en-US" sz="2800" dirty="0"/>
          </a:p>
          <a:p>
            <a:endParaRPr lang="en-US" sz="2800" dirty="0"/>
          </a:p>
          <a:p>
            <a:pPr marL="0" indent="0">
              <a:buNone/>
            </a:pPr>
            <a:endParaRPr lang="en-US" sz="2800" dirty="0"/>
          </a:p>
        </p:txBody>
      </p:sp>
      <p:sp>
        <p:nvSpPr>
          <p:cNvPr id="4" name="Rectangle 3">
            <a:extLst>
              <a:ext uri="{FF2B5EF4-FFF2-40B4-BE49-F238E27FC236}">
                <a16:creationId xmlns:a16="http://schemas.microsoft.com/office/drawing/2014/main" id="{23603489-E504-E66C-92CF-D23CAD24F55F}"/>
              </a:ext>
            </a:extLst>
          </p:cNvPr>
          <p:cNvSpPr/>
          <p:nvPr/>
        </p:nvSpPr>
        <p:spPr>
          <a:xfrm>
            <a:off x="8256383" y="2109470"/>
            <a:ext cx="887615" cy="1094426"/>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3E04710E-0069-96BF-DA79-3002BFD5B9CB}"/>
              </a:ext>
            </a:extLst>
          </p:cNvPr>
          <p:cNvPicPr>
            <a:picLocks noChangeAspect="1"/>
          </p:cNvPicPr>
          <p:nvPr/>
        </p:nvPicPr>
        <p:blipFill>
          <a:blip r:embed="rId3"/>
          <a:stretch>
            <a:fillRect/>
          </a:stretch>
        </p:blipFill>
        <p:spPr>
          <a:xfrm>
            <a:off x="7266039" y="5480154"/>
            <a:ext cx="1248696" cy="592888"/>
          </a:xfrm>
          <a:prstGeom prst="rect">
            <a:avLst/>
          </a:prstGeom>
        </p:spPr>
      </p:pic>
      <p:pic>
        <p:nvPicPr>
          <p:cNvPr id="1026" name="Picture 2">
            <a:extLst>
              <a:ext uri="{FF2B5EF4-FFF2-40B4-BE49-F238E27FC236}">
                <a16:creationId xmlns:a16="http://schemas.microsoft.com/office/drawing/2014/main" id="{80CE8AAB-637E-C75B-2FE0-7AD7A7DACB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5207" y="217655"/>
            <a:ext cx="2948792" cy="1705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86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APR</a:t>
            </a:r>
          </a:p>
        </p:txBody>
      </p:sp>
      <p:sp>
        <p:nvSpPr>
          <p:cNvPr id="3" name="Content Placeholder 2"/>
          <p:cNvSpPr>
            <a:spLocks noGrp="1"/>
          </p:cNvSpPr>
          <p:nvPr>
            <p:ph idx="1"/>
          </p:nvPr>
        </p:nvSpPr>
        <p:spPr>
          <a:xfrm>
            <a:off x="762000" y="1143867"/>
            <a:ext cx="7543800" cy="3886200"/>
          </a:xfrm>
        </p:spPr>
        <p:txBody>
          <a:bodyPr>
            <a:noAutofit/>
          </a:bodyPr>
          <a:lstStyle/>
          <a:p>
            <a:r>
              <a:rPr lang="en-US" sz="2800" dirty="0">
                <a:latin typeface="Arial" panose="020B0604020202020204" pitchFamily="34" charset="0"/>
                <a:cs typeface="Arial" panose="020B0604020202020204" pitchFamily="34" charset="0"/>
              </a:rPr>
              <a:t>As a skilled PR professional, you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know that your success is dependent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on staying </a:t>
            </a:r>
            <a:r>
              <a:rPr lang="en-US" sz="2800" u="sng" dirty="0">
                <a:latin typeface="Arial" panose="020B0604020202020204" pitchFamily="34" charset="0"/>
                <a:cs typeface="Arial" panose="020B0604020202020204" pitchFamily="34" charset="0"/>
              </a:rPr>
              <a:t>relevant</a:t>
            </a:r>
            <a:r>
              <a:rPr lang="en-US" sz="2800" dirty="0">
                <a:latin typeface="Arial" panose="020B0604020202020204" pitchFamily="34" charset="0"/>
                <a:cs typeface="Arial" panose="020B0604020202020204" pitchFamily="34" charset="0"/>
              </a:rPr>
              <a:t>, </a:t>
            </a:r>
            <a:r>
              <a:rPr lang="en-US" sz="2800" u="sng" dirty="0">
                <a:latin typeface="Arial" panose="020B0604020202020204" pitchFamily="34" charset="0"/>
                <a:cs typeface="Arial" panose="020B0604020202020204" pitchFamily="34" charset="0"/>
              </a:rPr>
              <a:t>resourceful</a:t>
            </a:r>
            <a:r>
              <a:rPr lang="en-US" sz="2800" dirty="0">
                <a:latin typeface="Arial" panose="020B0604020202020204" pitchFamily="34" charset="0"/>
                <a:cs typeface="Arial" panose="020B0604020202020204" pitchFamily="34" charset="0"/>
              </a:rPr>
              <a:t>, and </a:t>
            </a:r>
            <a:r>
              <a:rPr lang="en-US" sz="2800" b="1" i="1" dirty="0">
                <a:solidFill>
                  <a:srgbClr val="002060"/>
                </a:solidFill>
                <a:latin typeface="Arial" panose="020B0604020202020204" pitchFamily="34" charset="0"/>
                <a:cs typeface="Arial" panose="020B0604020202020204" pitchFamily="34" charset="0"/>
              </a:rPr>
              <a:t>inspired</a:t>
            </a:r>
            <a:r>
              <a:rPr lang="en-US" sz="2800" b="1" dirty="0">
                <a:solidFill>
                  <a:srgbClr val="002060"/>
                </a:solidFill>
                <a:latin typeface="Arial" panose="020B0604020202020204" pitchFamily="34" charset="0"/>
                <a:cs typeface="Arial" panose="020B0604020202020204" pitchFamily="34" charset="0"/>
              </a:rPr>
              <a:t>.</a:t>
            </a:r>
          </a:p>
          <a:p>
            <a:endParaRPr lang="en-US" sz="3200" dirty="0"/>
          </a:p>
          <a:p>
            <a:endParaRPr lang="en-US" sz="3200" dirty="0"/>
          </a:p>
        </p:txBody>
      </p:sp>
      <p:pic>
        <p:nvPicPr>
          <p:cNvPr id="6" name="Picture 5" descr="Screen Shot 2020-02-02 at 8.08.0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1900" y="1414603"/>
            <a:ext cx="1562100" cy="2959100"/>
          </a:xfrm>
          <a:prstGeom prst="rect">
            <a:avLst/>
          </a:prstGeom>
        </p:spPr>
      </p:pic>
      <p:pic>
        <p:nvPicPr>
          <p:cNvPr id="4" name="Picture 3">
            <a:extLst>
              <a:ext uri="{FF2B5EF4-FFF2-40B4-BE49-F238E27FC236}">
                <a16:creationId xmlns:a16="http://schemas.microsoft.com/office/drawing/2014/main" id="{1E104D1F-1C3B-40AF-87B1-F890979613F2}"/>
              </a:ext>
            </a:extLst>
          </p:cNvPr>
          <p:cNvPicPr>
            <a:picLocks noChangeAspect="1"/>
          </p:cNvPicPr>
          <p:nvPr/>
        </p:nvPicPr>
        <p:blipFill>
          <a:blip r:embed="rId4"/>
          <a:stretch>
            <a:fillRect/>
          </a:stretch>
        </p:blipFill>
        <p:spPr>
          <a:xfrm>
            <a:off x="7266039" y="5480154"/>
            <a:ext cx="1248696" cy="592888"/>
          </a:xfrm>
          <a:prstGeom prst="rect">
            <a:avLst/>
          </a:prstGeom>
        </p:spPr>
      </p:pic>
    </p:spTree>
    <p:extLst>
      <p:ext uri="{BB962C8B-B14F-4D97-AF65-F5344CB8AC3E}">
        <p14:creationId xmlns:p14="http://schemas.microsoft.com/office/powerpoint/2010/main" val="2829965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0470"/>
            <a:ext cx="7543800" cy="4534393"/>
          </a:xfrm>
        </p:spPr>
        <p:txBody>
          <a:bodyPr>
            <a:normAutofit/>
          </a:bodyPr>
          <a:lstStyle/>
          <a:p>
            <a:pPr marL="0" indent="0">
              <a:buNone/>
            </a:pPr>
            <a:r>
              <a:rPr lang="en-US" dirty="0">
                <a:latin typeface="Arial" panose="020B0604020202020204" pitchFamily="34" charset="0"/>
                <a:cs typeface="Arial" panose="020B0604020202020204" pitchFamily="34" charset="0"/>
              </a:rPr>
              <a:t>We polled our PR studio audience</a:t>
            </a:r>
            <a:r>
              <a:rPr lang="mr-IN" dirty="0">
                <a:latin typeface="Arial" panose="020B0604020202020204" pitchFamily="34" charset="0"/>
              </a:rPr>
              <a:t>…</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Top 5 answers on the board:</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Name a reason</a:t>
            </a:r>
            <a:br>
              <a:rPr lang="en-US" sz="3600" b="1" dirty="0">
                <a:solidFill>
                  <a:srgbClr val="00206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why you’ve </a:t>
            </a:r>
            <a:br>
              <a:rPr lang="en-US" sz="3600" b="1" dirty="0">
                <a:solidFill>
                  <a:srgbClr val="00206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been reluctant</a:t>
            </a:r>
            <a:br>
              <a:rPr lang="en-US" sz="3600" b="1" dirty="0">
                <a:solidFill>
                  <a:srgbClr val="002060"/>
                </a:solidFill>
                <a:latin typeface="Arial" panose="020B0604020202020204" pitchFamily="34" charset="0"/>
                <a:cs typeface="Arial" panose="020B0604020202020204" pitchFamily="34" charset="0"/>
              </a:rPr>
            </a:br>
            <a:r>
              <a:rPr lang="en-US" sz="3600" b="1" dirty="0">
                <a:solidFill>
                  <a:srgbClr val="002060"/>
                </a:solidFill>
                <a:latin typeface="Arial" panose="020B0604020202020204" pitchFamily="34" charset="0"/>
                <a:cs typeface="Arial" panose="020B0604020202020204" pitchFamily="34" charset="0"/>
              </a:rPr>
              <a:t>to pursue APR? </a:t>
            </a:r>
            <a:br>
              <a:rPr lang="en-US" sz="4000" b="1" dirty="0"/>
            </a:br>
            <a:endParaRPr lang="en-US" dirty="0"/>
          </a:p>
        </p:txBody>
      </p:sp>
      <p:sp>
        <p:nvSpPr>
          <p:cNvPr id="8" name="Title 1"/>
          <p:cNvSpPr>
            <a:spLocks noGrp="1"/>
          </p:cNvSpPr>
          <p:nvPr>
            <p:ph type="title"/>
          </p:nvPr>
        </p:nvSpPr>
        <p:spPr>
          <a:xfrm>
            <a:off x="762000" y="4572000"/>
            <a:ext cx="6781800" cy="1600200"/>
          </a:xfrm>
        </p:spPr>
        <p:txBody>
          <a:bodyPr/>
          <a:lstStyle/>
          <a:p>
            <a:r>
              <a:rPr lang="en-US" dirty="0"/>
              <a:t>Can I </a:t>
            </a:r>
            <a:r>
              <a:rPr lang="en-US" i="1" dirty="0"/>
              <a:t>really</a:t>
            </a:r>
            <a:r>
              <a:rPr lang="en-US" dirty="0"/>
              <a:t>  do this?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7278" y="1407519"/>
            <a:ext cx="4746722" cy="3164481"/>
          </a:xfrm>
          <a:prstGeom prst="rect">
            <a:avLst/>
          </a:prstGeom>
        </p:spPr>
      </p:pic>
      <p:pic>
        <p:nvPicPr>
          <p:cNvPr id="4" name="Picture 3">
            <a:extLst>
              <a:ext uri="{FF2B5EF4-FFF2-40B4-BE49-F238E27FC236}">
                <a16:creationId xmlns:a16="http://schemas.microsoft.com/office/drawing/2014/main" id="{BE3351EE-16A4-C763-BDB6-42A5B970412C}"/>
              </a:ext>
            </a:extLst>
          </p:cNvPr>
          <p:cNvPicPr>
            <a:picLocks noChangeAspect="1"/>
          </p:cNvPicPr>
          <p:nvPr/>
        </p:nvPicPr>
        <p:blipFill>
          <a:blip r:embed="rId4"/>
          <a:stretch>
            <a:fillRect/>
          </a:stretch>
        </p:blipFill>
        <p:spPr>
          <a:xfrm>
            <a:off x="7266039" y="5480154"/>
            <a:ext cx="1248696" cy="592888"/>
          </a:xfrm>
          <a:prstGeom prst="rect">
            <a:avLst/>
          </a:prstGeom>
        </p:spPr>
      </p:pic>
    </p:spTree>
    <p:extLst>
      <p:ext uri="{BB962C8B-B14F-4D97-AF65-F5344CB8AC3E}">
        <p14:creationId xmlns:p14="http://schemas.microsoft.com/office/powerpoint/2010/main" val="3897708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I </a:t>
            </a:r>
            <a:r>
              <a:rPr lang="en-US" i="1" dirty="0"/>
              <a:t>really</a:t>
            </a:r>
            <a:r>
              <a:rPr lang="en-US" dirty="0"/>
              <a:t>  do this?</a:t>
            </a:r>
          </a:p>
        </p:txBody>
      </p:sp>
      <p:sp>
        <p:nvSpPr>
          <p:cNvPr id="3" name="Content Placeholder 2"/>
          <p:cNvSpPr>
            <a:spLocks noGrp="1"/>
          </p:cNvSpPr>
          <p:nvPr>
            <p:ph idx="1"/>
          </p:nvPr>
        </p:nvSpPr>
        <p:spPr/>
        <p:txBody>
          <a:bodyPr>
            <a:normAutofit/>
          </a:bodyPr>
          <a:lstStyle/>
          <a:p>
            <a:r>
              <a:rPr lang="en-US" sz="4000" dirty="0">
                <a:latin typeface="Arial" panose="020B0604020202020204" pitchFamily="34" charset="0"/>
                <a:cs typeface="Arial" panose="020B0604020202020204" pitchFamily="34" charset="0"/>
              </a:rPr>
              <a:t>Fear of failure</a:t>
            </a:r>
          </a:p>
          <a:p>
            <a:r>
              <a:rPr lang="en-US" sz="4000" dirty="0">
                <a:latin typeface="Arial" panose="020B0604020202020204" pitchFamily="34" charset="0"/>
                <a:cs typeface="Arial" panose="020B0604020202020204" pitchFamily="34" charset="0"/>
              </a:rPr>
              <a:t>Test anxiety</a:t>
            </a:r>
          </a:p>
          <a:p>
            <a:r>
              <a:rPr lang="en-US" sz="4000" dirty="0">
                <a:latin typeface="Arial" panose="020B0604020202020204" pitchFamily="34" charset="0"/>
                <a:cs typeface="Arial" panose="020B0604020202020204" pitchFamily="34" charset="0"/>
              </a:rPr>
              <a:t>Time commitment</a:t>
            </a:r>
          </a:p>
          <a:p>
            <a:r>
              <a:rPr lang="en-US" sz="4000" dirty="0">
                <a:latin typeface="Arial" panose="020B0604020202020204" pitchFamily="34" charset="0"/>
                <a:cs typeface="Arial" panose="020B0604020202020204" pitchFamily="34" charset="0"/>
              </a:rPr>
              <a:t>Structure</a:t>
            </a:r>
          </a:p>
          <a:p>
            <a:r>
              <a:rPr lang="en-US" sz="4000" dirty="0">
                <a:latin typeface="Arial" panose="020B0604020202020204" pitchFamily="34" charset="0"/>
                <a:cs typeface="Arial" panose="020B0604020202020204" pitchFamily="34" charset="0"/>
              </a:rPr>
              <a:t>Support</a:t>
            </a:r>
          </a:p>
        </p:txBody>
      </p:sp>
      <p:pic>
        <p:nvPicPr>
          <p:cNvPr id="5" name="Picture 4"/>
          <p:cNvPicPr>
            <a:picLocks noChangeAspect="1"/>
          </p:cNvPicPr>
          <p:nvPr/>
        </p:nvPicPr>
        <p:blipFill>
          <a:blip r:embed="rId3"/>
          <a:stretch>
            <a:fillRect/>
          </a:stretch>
        </p:blipFill>
        <p:spPr>
          <a:xfrm>
            <a:off x="5364577" y="1111413"/>
            <a:ext cx="3460587" cy="3460587"/>
          </a:xfrm>
          <a:prstGeom prst="rect">
            <a:avLst/>
          </a:prstGeom>
        </p:spPr>
      </p:pic>
      <p:pic>
        <p:nvPicPr>
          <p:cNvPr id="4" name="Picture 3">
            <a:extLst>
              <a:ext uri="{FF2B5EF4-FFF2-40B4-BE49-F238E27FC236}">
                <a16:creationId xmlns:a16="http://schemas.microsoft.com/office/drawing/2014/main" id="{C90F7A34-1931-9B6E-7109-656E8B7E3FB6}"/>
              </a:ext>
            </a:extLst>
          </p:cNvPr>
          <p:cNvPicPr>
            <a:picLocks noChangeAspect="1"/>
          </p:cNvPicPr>
          <p:nvPr/>
        </p:nvPicPr>
        <p:blipFill>
          <a:blip r:embed="rId4"/>
          <a:stretch>
            <a:fillRect/>
          </a:stretch>
        </p:blipFill>
        <p:spPr>
          <a:xfrm>
            <a:off x="7266039" y="5480154"/>
            <a:ext cx="1248696" cy="592888"/>
          </a:xfrm>
          <a:prstGeom prst="rect">
            <a:avLst/>
          </a:prstGeom>
        </p:spPr>
      </p:pic>
    </p:spTree>
    <p:extLst>
      <p:ext uri="{BB962C8B-B14F-4D97-AF65-F5344CB8AC3E}">
        <p14:creationId xmlns:p14="http://schemas.microsoft.com/office/powerpoint/2010/main" val="4050174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APR Ready To Roll</a:t>
            </a:r>
            <a:br>
              <a:rPr lang="en-US" dirty="0"/>
            </a:br>
            <a:r>
              <a:rPr lang="en-US" dirty="0"/>
              <a:t>Why the Need???</a:t>
            </a:r>
          </a:p>
        </p:txBody>
      </p:sp>
      <p:sp>
        <p:nvSpPr>
          <p:cNvPr id="3" name="Content Placeholder 2"/>
          <p:cNvSpPr>
            <a:spLocks noGrp="1"/>
          </p:cNvSpPr>
          <p:nvPr>
            <p:ph idx="1"/>
          </p:nvPr>
        </p:nvSpPr>
        <p:spPr>
          <a:xfrm>
            <a:off x="762000" y="685800"/>
            <a:ext cx="7998541" cy="3886200"/>
          </a:xfrm>
        </p:spPr>
        <p:txBody>
          <a:bodyPr>
            <a:noAutofit/>
          </a:bodyPr>
          <a:lstStyle/>
          <a:p>
            <a:r>
              <a:rPr lang="en-US" sz="4800" dirty="0">
                <a:latin typeface="Arial" panose="020B0604020202020204" pitchFamily="34" charset="0"/>
                <a:cs typeface="Arial" panose="020B0604020202020204" pitchFamily="34" charset="0"/>
              </a:rPr>
              <a:t>We have a national program…</a:t>
            </a:r>
          </a:p>
          <a:p>
            <a:r>
              <a:rPr lang="en-US" sz="4800" dirty="0">
                <a:latin typeface="Arial" panose="020B0604020202020204" pitchFamily="34" charset="0"/>
                <a:cs typeface="Arial" panose="020B0604020202020204" pitchFamily="34" charset="0"/>
              </a:rPr>
              <a:t>How is APR Ready to Roll any different? </a:t>
            </a:r>
          </a:p>
        </p:txBody>
      </p:sp>
      <p:pic>
        <p:nvPicPr>
          <p:cNvPr id="4" name="Picture 3">
            <a:extLst>
              <a:ext uri="{FF2B5EF4-FFF2-40B4-BE49-F238E27FC236}">
                <a16:creationId xmlns:a16="http://schemas.microsoft.com/office/drawing/2014/main" id="{E96037E9-09F0-8DCB-2951-5F1BC5DB1200}"/>
              </a:ext>
            </a:extLst>
          </p:cNvPr>
          <p:cNvPicPr>
            <a:picLocks noChangeAspect="1"/>
          </p:cNvPicPr>
          <p:nvPr/>
        </p:nvPicPr>
        <p:blipFill>
          <a:blip r:embed="rId3"/>
          <a:stretch>
            <a:fillRect/>
          </a:stretch>
        </p:blipFill>
        <p:spPr>
          <a:xfrm>
            <a:off x="7266039" y="5480154"/>
            <a:ext cx="1248696" cy="592888"/>
          </a:xfrm>
          <a:prstGeom prst="rect">
            <a:avLst/>
          </a:prstGeom>
        </p:spPr>
      </p:pic>
    </p:spTree>
    <p:extLst>
      <p:ext uri="{BB962C8B-B14F-4D97-AF65-F5344CB8AC3E}">
        <p14:creationId xmlns:p14="http://schemas.microsoft.com/office/powerpoint/2010/main" val="970051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CC28E-0FD1-665B-A43D-F826CF0194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21EA5-FFA0-9CEA-8C6A-8E13FE34B2D4}"/>
              </a:ext>
            </a:extLst>
          </p:cNvPr>
          <p:cNvSpPr>
            <a:spLocks noGrp="1"/>
          </p:cNvSpPr>
          <p:nvPr>
            <p:ph type="title"/>
          </p:nvPr>
        </p:nvSpPr>
        <p:spPr/>
        <p:txBody>
          <a:bodyPr>
            <a:normAutofit/>
          </a:bodyPr>
          <a:lstStyle/>
          <a:p>
            <a:r>
              <a:rPr lang="en-US" dirty="0"/>
              <a:t>APR Ready To Roll</a:t>
            </a:r>
            <a:br>
              <a:rPr lang="en-US" dirty="0"/>
            </a:br>
            <a:r>
              <a:rPr lang="en-US" sz="4400" dirty="0"/>
              <a:t>Overview –Paying it Forward</a:t>
            </a:r>
          </a:p>
        </p:txBody>
      </p:sp>
      <p:sp>
        <p:nvSpPr>
          <p:cNvPr id="3" name="Content Placeholder 2">
            <a:extLst>
              <a:ext uri="{FF2B5EF4-FFF2-40B4-BE49-F238E27FC236}">
                <a16:creationId xmlns:a16="http://schemas.microsoft.com/office/drawing/2014/main" id="{09C7D6BE-BD89-9D81-C807-06A60B0B7DC1}"/>
              </a:ext>
            </a:extLst>
          </p:cNvPr>
          <p:cNvSpPr>
            <a:spLocks noGrp="1"/>
          </p:cNvSpPr>
          <p:nvPr>
            <p:ph idx="1"/>
          </p:nvPr>
        </p:nvSpPr>
        <p:spPr>
          <a:xfrm>
            <a:off x="762000" y="586642"/>
            <a:ext cx="8245813" cy="3886200"/>
          </a:xfrm>
        </p:spPr>
        <p:txBody>
          <a:bodyPr>
            <a:noAutofit/>
          </a:bodyPr>
          <a:lstStyle/>
          <a:p>
            <a:r>
              <a:rPr lang="en-US" sz="1800" dirty="0">
                <a:latin typeface="Arial" panose="020B0604020202020204" pitchFamily="34" charset="0"/>
                <a:cs typeface="Arial" panose="020B0604020202020204" pitchFamily="34" charset="0"/>
              </a:rPr>
              <a:t>Accelerated, structured program—road map—providing support and resources to </a:t>
            </a:r>
            <a:r>
              <a:rPr lang="en-US" sz="1800" b="1" dirty="0">
                <a:solidFill>
                  <a:srgbClr val="002060"/>
                </a:solidFill>
                <a:latin typeface="Arial" panose="020B0604020202020204" pitchFamily="34" charset="0"/>
                <a:cs typeface="Arial" panose="020B0604020202020204" pitchFamily="34" charset="0"/>
              </a:rPr>
              <a:t>complete APR process in five months </a:t>
            </a:r>
            <a:r>
              <a:rPr lang="en-US" sz="1800" b="1" dirty="0">
                <a:solidFill>
                  <a:srgbClr val="00B050"/>
                </a:solidFill>
                <a:latin typeface="Arial" panose="020B0604020202020204" pitchFamily="34" charset="0"/>
                <a:cs typeface="Arial" panose="020B0604020202020204" pitchFamily="34" charset="0"/>
              </a:rPr>
              <a:t>(or less)</a:t>
            </a:r>
          </a:p>
          <a:p>
            <a:r>
              <a:rPr lang="en-US" sz="1800" dirty="0">
                <a:latin typeface="Arial" panose="020B0604020202020204" pitchFamily="34" charset="0"/>
                <a:cs typeface="Arial" panose="020B0604020202020204" pitchFamily="34" charset="0"/>
              </a:rPr>
              <a:t>Organized professional development environment offering structured schedule, weekly study sessions &amp; APR mentors</a:t>
            </a:r>
          </a:p>
          <a:p>
            <a:r>
              <a:rPr lang="en-US" sz="1800" dirty="0">
                <a:latin typeface="Arial" panose="020B0604020202020204" pitchFamily="34" charset="0"/>
                <a:cs typeface="Arial" panose="020B0604020202020204" pitchFamily="34" charset="0"/>
              </a:rPr>
              <a:t>Sessions led by experienced APRs in </a:t>
            </a:r>
            <a:r>
              <a:rPr lang="en-US" sz="1800" dirty="0">
                <a:highlight>
                  <a:srgbClr val="FFFF00"/>
                </a:highlight>
                <a:latin typeface="Arial" panose="020B0604020202020204" pitchFamily="34" charset="0"/>
                <a:cs typeface="Arial" panose="020B0604020202020204" pitchFamily="34" charset="0"/>
              </a:rPr>
              <a:t>(Insert Your Chapter)</a:t>
            </a:r>
          </a:p>
          <a:p>
            <a:r>
              <a:rPr lang="en-US" sz="1800" dirty="0">
                <a:latin typeface="Arial" panose="020B0604020202020204" pitchFamily="34" charset="0"/>
                <a:cs typeface="Arial" panose="020B0604020202020204" pitchFamily="34" charset="0"/>
              </a:rPr>
              <a:t>Program adopted by Nashville/PRSA 2024 </a:t>
            </a:r>
          </a:p>
          <a:p>
            <a:pPr lvl="1"/>
            <a:r>
              <a:rPr lang="en-US" sz="1600" dirty="0">
                <a:latin typeface="Arial" panose="020B0604020202020204" pitchFamily="34" charset="0"/>
                <a:cs typeface="Arial" panose="020B0604020202020204" pitchFamily="34" charset="0"/>
              </a:rPr>
              <a:t>Nashville President Jared Porter, APR first candidate / APR Ready to Roll</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LV Valley Chapter (includes Utah)/PRSA (2020)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Originated with Arkansas/PRSA (2010) – Also, pilot conducted in </a:t>
            </a:r>
            <a:r>
              <a:rPr lang="en-US" sz="1600" b="1" dirty="0">
                <a:latin typeface="Arial" panose="020B0604020202020204" pitchFamily="34" charset="0"/>
                <a:cs typeface="Arial" panose="020B0604020202020204" pitchFamily="34" charset="0"/>
              </a:rPr>
              <a:t>North Texas</a:t>
            </a:r>
          </a:p>
          <a:p>
            <a:r>
              <a:rPr lang="en-US" sz="1800" dirty="0">
                <a:latin typeface="Arial" panose="020B0604020202020204" pitchFamily="34" charset="0"/>
                <a:cs typeface="Arial" panose="020B0604020202020204" pitchFamily="34" charset="0"/>
              </a:rPr>
              <a:t>LVV since June 2020—</a:t>
            </a:r>
            <a:r>
              <a:rPr lang="en-US" sz="1800" b="1" dirty="0">
                <a:latin typeface="Arial" panose="020B0604020202020204" pitchFamily="34" charset="0"/>
                <a:cs typeface="Arial" panose="020B0604020202020204" pitchFamily="34" charset="0"/>
              </a:rPr>
              <a:t>21 successful APRs</a:t>
            </a:r>
            <a:r>
              <a:rPr lang="en-US" sz="1800" dirty="0">
                <a:latin typeface="Arial" panose="020B0604020202020204" pitchFamily="34" charset="0"/>
                <a:cs typeface="Arial" panose="020B0604020202020204" pitchFamily="34" charset="0"/>
              </a:rPr>
              <a:t>, 4 new APRs from Utah</a:t>
            </a:r>
          </a:p>
          <a:p>
            <a:r>
              <a:rPr lang="en-US" sz="1800" dirty="0">
                <a:latin typeface="Arial" panose="020B0604020202020204" pitchFamily="34" charset="0"/>
                <a:cs typeface="Arial" panose="020B0604020202020204" pitchFamily="34" charset="0"/>
              </a:rPr>
              <a:t>Recent LVV Presidents with APR—Dawn Merritt (2024), MacKenzie Seroka (2025), Courtney Fogle (2026), Molly Castano (2027)</a:t>
            </a:r>
          </a:p>
          <a:p>
            <a:r>
              <a:rPr lang="en-US" sz="1800" dirty="0">
                <a:latin typeface="Arial" panose="020B0604020202020204" pitchFamily="34" charset="0"/>
                <a:cs typeface="Arial" panose="020B0604020202020204" pitchFamily="34" charset="0"/>
              </a:rPr>
              <a:t>Ethics Chair APRs include Karen White (2025), Jennifer McDonnell (2026)</a:t>
            </a:r>
          </a:p>
          <a:p>
            <a:r>
              <a:rPr lang="en-US" sz="1800" dirty="0">
                <a:latin typeface="Arial" panose="020B0604020202020204" pitchFamily="34" charset="0"/>
                <a:cs typeface="Arial" panose="020B0604020202020204" pitchFamily="34" charset="0"/>
              </a:rPr>
              <a:t>Arkansas—</a:t>
            </a:r>
            <a:r>
              <a:rPr lang="en-US" sz="1800" b="1" dirty="0">
                <a:latin typeface="Arial" panose="020B0604020202020204" pitchFamily="34" charset="0"/>
                <a:cs typeface="Arial" panose="020B0604020202020204" pitchFamily="34" charset="0"/>
              </a:rPr>
              <a:t>62% chapter members/APR </a:t>
            </a:r>
            <a:r>
              <a:rPr lang="en-US" sz="1800" dirty="0">
                <a:latin typeface="Arial" panose="020B0604020202020204" pitchFamily="34" charset="0"/>
                <a:cs typeface="Arial" panose="020B0604020202020204" pitchFamily="34" charset="0"/>
              </a:rPr>
              <a:t>(</a:t>
            </a:r>
            <a:r>
              <a:rPr lang="en-US" sz="1800" b="1" dirty="0">
                <a:latin typeface="Arial" panose="020B0604020202020204" pitchFamily="34" charset="0"/>
                <a:cs typeface="Arial" panose="020B0604020202020204" pitchFamily="34" charset="0"/>
              </a:rPr>
              <a:t>app. 100 </a:t>
            </a:r>
            <a:r>
              <a:rPr lang="en-US" sz="1800" dirty="0">
                <a:latin typeface="Arial" panose="020B0604020202020204" pitchFamily="34" charset="0"/>
                <a:cs typeface="Arial" panose="020B0604020202020204" pitchFamily="34" charset="0"/>
              </a:rPr>
              <a:t>since program inception)</a:t>
            </a:r>
          </a:p>
        </p:txBody>
      </p:sp>
      <p:pic>
        <p:nvPicPr>
          <p:cNvPr id="4" name="Picture 3">
            <a:extLst>
              <a:ext uri="{FF2B5EF4-FFF2-40B4-BE49-F238E27FC236}">
                <a16:creationId xmlns:a16="http://schemas.microsoft.com/office/drawing/2014/main" id="{9ABE4A5B-E162-F2BB-5B45-65FDAC2315CD}"/>
              </a:ext>
            </a:extLst>
          </p:cNvPr>
          <p:cNvPicPr>
            <a:picLocks noChangeAspect="1"/>
          </p:cNvPicPr>
          <p:nvPr/>
        </p:nvPicPr>
        <p:blipFill>
          <a:blip r:embed="rId3"/>
          <a:stretch>
            <a:fillRect/>
          </a:stretch>
        </p:blipFill>
        <p:spPr>
          <a:xfrm>
            <a:off x="7266039" y="5480154"/>
            <a:ext cx="1248696" cy="592888"/>
          </a:xfrm>
          <a:prstGeom prst="rect">
            <a:avLst/>
          </a:prstGeom>
        </p:spPr>
      </p:pic>
    </p:spTree>
    <p:extLst>
      <p:ext uri="{BB962C8B-B14F-4D97-AF65-F5344CB8AC3E}">
        <p14:creationId xmlns:p14="http://schemas.microsoft.com/office/powerpoint/2010/main" val="1153655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APR Ready to Roll</a:t>
            </a:r>
          </a:p>
        </p:txBody>
      </p:sp>
      <p:pic>
        <p:nvPicPr>
          <p:cNvPr id="2050" name="Picture 2" descr="3e585281-7017-407a-ace4-e9df64a3f629@namprd02">
            <a:extLst>
              <a:ext uri="{FF2B5EF4-FFF2-40B4-BE49-F238E27FC236}">
                <a16:creationId xmlns:a16="http://schemas.microsoft.com/office/drawing/2014/main" id="{BF2E338B-B1EA-46A8-9D1C-363E433321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2081" y="4203392"/>
            <a:ext cx="1865785" cy="233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16:creationId xmlns:a16="http://schemas.microsoft.com/office/drawing/2014/main" id="{F038AFCC-DEA0-4D01-BD55-F1F0C3909305}"/>
              </a:ext>
            </a:extLst>
          </p:cNvPr>
          <p:cNvSpPr>
            <a:spLocks noGrp="1" noChangeArrowheads="1"/>
          </p:cNvSpPr>
          <p:nvPr>
            <p:ph idx="1"/>
          </p:nvPr>
        </p:nvSpPr>
        <p:spPr bwMode="auto">
          <a:xfrm>
            <a:off x="410547" y="1599093"/>
            <a:ext cx="8431896"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33333"/>
                </a:solidFill>
                <a:effectLst/>
                <a:latin typeface="Arial" panose="020B0604020202020204" pitchFamily="34" charset="0"/>
                <a:ea typeface="Calibri" panose="020F0502020204030204" pitchFamily="34" charset="0"/>
              </a:rPr>
              <a:t>“Since establishing the </a:t>
            </a:r>
            <a:r>
              <a:rPr kumimoji="0" lang="en-US" altLang="en-US" sz="1400" b="1" i="0" u="none" strike="noStrike" cap="none" normalizeH="0" baseline="0" dirty="0">
                <a:ln>
                  <a:noFill/>
                </a:ln>
                <a:solidFill>
                  <a:srgbClr val="333333"/>
                </a:solidFill>
                <a:effectLst/>
                <a:latin typeface="Arial" panose="020B0604020202020204" pitchFamily="34" charset="0"/>
                <a:ea typeface="Calibri" panose="020F0502020204030204" pitchFamily="34" charset="0"/>
              </a:rPr>
              <a:t>Las Vegas APR Ready to Roll program in Spring 2020</a:t>
            </a:r>
            <a:r>
              <a:rPr kumimoji="0" lang="en-US" altLang="en-US" sz="1400" b="0" i="0" u="none" strike="noStrike" cap="none" normalizeH="0" baseline="0" dirty="0">
                <a:ln>
                  <a:noFill/>
                </a:ln>
                <a:solidFill>
                  <a:srgbClr val="333333"/>
                </a:solidFill>
                <a:effectLst/>
                <a:latin typeface="Arial" panose="020B0604020202020204" pitchFamily="34" charset="0"/>
                <a:ea typeface="Calibri" panose="020F0502020204030204" pitchFamily="34" charset="0"/>
              </a:rPr>
              <a:t>, </a:t>
            </a:r>
            <a:r>
              <a:rPr kumimoji="0" lang="en-US" altLang="en-US" sz="1400" b="1" i="0" u="none" strike="noStrike" cap="none" normalizeH="0" baseline="0" dirty="0">
                <a:ln>
                  <a:noFill/>
                </a:ln>
                <a:solidFill>
                  <a:srgbClr val="333333"/>
                </a:solidFill>
                <a:effectLst/>
                <a:latin typeface="Arial" panose="020B0604020202020204" pitchFamily="34" charset="0"/>
                <a:ea typeface="Calibri" panose="020F0502020204030204" pitchFamily="34" charset="0"/>
              </a:rPr>
              <a:t>11 Las Vegas and Southern Utah PR pros </a:t>
            </a:r>
            <a:r>
              <a:rPr kumimoji="0" lang="en-US" altLang="en-US" sz="1400" b="0" i="0" u="none" strike="noStrike" cap="none" normalizeH="0" baseline="0" dirty="0">
                <a:ln>
                  <a:noFill/>
                </a:ln>
                <a:solidFill>
                  <a:srgbClr val="333333"/>
                </a:solidFill>
                <a:effectLst/>
                <a:latin typeface="Arial" panose="020B0604020202020204" pitchFamily="34" charset="0"/>
                <a:ea typeface="Calibri" panose="020F0502020204030204" pitchFamily="34" charset="0"/>
              </a:rPr>
              <a:t>have earned this designation and another </a:t>
            </a:r>
            <a:r>
              <a:rPr kumimoji="0" lang="en-US" altLang="en-US" sz="1400" b="1" i="0" u="none" strike="noStrike" cap="none" normalizeH="0" baseline="0" dirty="0">
                <a:ln>
                  <a:noFill/>
                </a:ln>
                <a:solidFill>
                  <a:srgbClr val="333333"/>
                </a:solidFill>
                <a:effectLst/>
                <a:latin typeface="Arial" panose="020B0604020202020204" pitchFamily="34" charset="0"/>
                <a:ea typeface="Calibri" panose="020F0502020204030204" pitchFamily="34" charset="0"/>
              </a:rPr>
              <a:t>four are currently studying for it</a:t>
            </a:r>
            <a:r>
              <a:rPr kumimoji="0" lang="en-US" altLang="en-US" sz="1400" b="0" i="0" u="none" strike="noStrike" cap="none" normalizeH="0" baseline="0" dirty="0">
                <a:ln>
                  <a:noFill/>
                </a:ln>
                <a:solidFill>
                  <a:srgbClr val="333333"/>
                </a:solidFill>
                <a:effectLst/>
                <a:latin typeface="Arial" panose="020B0604020202020204" pitchFamily="34" charset="0"/>
                <a:ea typeface="Calibri" panose="020F0502020204030204" pitchFamily="34" charset="0"/>
              </a:rPr>
              <a:t>. The format features a dedicated calendar with information sessions, portfolio reviews, panel presentation dates and study sessions led by other APRs. In addition to enhancing your PR knowledge, it’s also a great networking opportunity with other professionals who conduct the study sessions and provide expertise and encouragement along your APR journey.</a:t>
            </a:r>
            <a:br>
              <a:rPr kumimoji="0" lang="en-US" altLang="en-US" sz="1400" b="0" i="0" u="none" strike="noStrike" cap="none" normalizeH="0" baseline="0" dirty="0">
                <a:ln>
                  <a:noFill/>
                </a:ln>
                <a:solidFill>
                  <a:srgbClr val="333333"/>
                </a:solidFill>
                <a:effectLst/>
                <a:latin typeface="Arial" panose="020B0604020202020204" pitchFamily="34" charset="0"/>
                <a:ea typeface="Calibri" panose="020F0502020204030204" pitchFamily="34" charset="0"/>
              </a:rPr>
            </a:br>
            <a:endPar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33333"/>
                </a:solidFill>
                <a:effectLst/>
                <a:latin typeface="Arial" panose="020B0604020202020204" pitchFamily="34" charset="0"/>
                <a:ea typeface="Calibri" panose="020F0502020204030204" pitchFamily="34" charset="0"/>
              </a:rPr>
              <a:t>If you have the opportunity, take advantage of it!”</a:t>
            </a:r>
            <a:br>
              <a:rPr kumimoji="0" lang="en-US" altLang="en-US" sz="1400" b="0" i="0" u="none" strike="noStrike" cap="none" normalizeH="0" baseline="0" dirty="0">
                <a:ln>
                  <a:noFill/>
                </a:ln>
                <a:solidFill>
                  <a:srgbClr val="333333"/>
                </a:solidFill>
                <a:effectLst/>
                <a:latin typeface="Arial" panose="020B0604020202020204" pitchFamily="34" charset="0"/>
                <a:ea typeface="Calibri" panose="020F0502020204030204" pitchFamily="34" charset="0"/>
              </a:rPr>
            </a:br>
            <a:endPar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33333"/>
                </a:solidFill>
                <a:effectLst/>
                <a:latin typeface="Arial" panose="020B0604020202020204" pitchFamily="34" charset="0"/>
                <a:ea typeface="Calibri" panose="020F0502020204030204" pitchFamily="34" charset="0"/>
              </a:rPr>
              <a:t>	</a:t>
            </a:r>
            <a:r>
              <a:rPr kumimoji="0" lang="en-US" altLang="en-US" sz="1400" b="1" i="0" u="none" strike="noStrike" cap="none" normalizeH="0" baseline="0" dirty="0">
                <a:ln>
                  <a:noFill/>
                </a:ln>
                <a:solidFill>
                  <a:srgbClr val="333333"/>
                </a:solidFill>
                <a:effectLst/>
                <a:latin typeface="Arial" panose="020B0604020202020204" pitchFamily="34" charset="0"/>
                <a:ea typeface="Calibri" panose="020F0502020204030204" pitchFamily="34" charset="0"/>
              </a:rPr>
              <a:t>Gretchen Papez, APR</a:t>
            </a:r>
            <a:br>
              <a:rPr kumimoji="0" lang="en-US" altLang="en-US" sz="1400" b="0" i="0" u="none" strike="noStrike" cap="none" normalizeH="0" baseline="0" dirty="0">
                <a:ln>
                  <a:noFill/>
                </a:ln>
                <a:solidFill>
                  <a:srgbClr val="333333"/>
                </a:solidFill>
                <a:effectLst/>
                <a:latin typeface="Arial" panose="020B0604020202020204" pitchFamily="34" charset="0"/>
                <a:ea typeface="Calibri" panose="020F0502020204030204" pitchFamily="34" charset="0"/>
              </a:rPr>
            </a:br>
            <a:r>
              <a:rPr kumimoji="0" lang="en-US" altLang="en-US" sz="1400" b="0" i="0" u="none" strike="noStrike" cap="none" normalizeH="0" baseline="0" dirty="0">
                <a:ln>
                  <a:noFill/>
                </a:ln>
                <a:solidFill>
                  <a:srgbClr val="333333"/>
                </a:solidFill>
                <a:effectLst/>
                <a:latin typeface="Arial" panose="020B0604020202020204" pitchFamily="34" charset="0"/>
                <a:ea typeface="Calibri" panose="020F0502020204030204" pitchFamily="34" charset="0"/>
              </a:rPr>
              <a:t>	Director of PR &amp; Media, The Valley Health System, Las Vegas</a:t>
            </a:r>
            <a:br>
              <a:rPr kumimoji="0" lang="en-US" altLang="en-US" sz="1400" b="0" i="0" u="none" strike="noStrike" cap="none" normalizeH="0" baseline="0" dirty="0">
                <a:ln>
                  <a:noFill/>
                </a:ln>
                <a:solidFill>
                  <a:srgbClr val="333333"/>
                </a:solidFill>
                <a:effectLst/>
                <a:latin typeface="Arial" panose="020B0604020202020204" pitchFamily="34" charset="0"/>
                <a:ea typeface="Calibri" panose="020F0502020204030204" pitchFamily="34" charset="0"/>
              </a:rPr>
            </a:br>
            <a:r>
              <a:rPr kumimoji="0" lang="en-US" altLang="en-US" sz="1400" b="0" i="0" u="none" strike="noStrike" cap="none" normalizeH="0" baseline="0" dirty="0">
                <a:ln>
                  <a:noFill/>
                </a:ln>
                <a:solidFill>
                  <a:srgbClr val="333333"/>
                </a:solidFill>
                <a:effectLst/>
                <a:latin typeface="Arial" panose="020B0604020202020204" pitchFamily="34" charset="0"/>
                <a:ea typeface="Calibri" panose="020F0502020204030204" pitchFamily="34" charset="0"/>
              </a:rPr>
              <a:t>	Chair, Accreditation, APR Ready to Roll, PRSA Las Vegas Valley </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7CED2BA1-7A82-5D11-A7FE-1CFEFBD3561E}"/>
              </a:ext>
            </a:extLst>
          </p:cNvPr>
          <p:cNvPicPr>
            <a:picLocks noChangeAspect="1"/>
          </p:cNvPicPr>
          <p:nvPr/>
        </p:nvPicPr>
        <p:blipFill>
          <a:blip r:embed="rId4"/>
          <a:stretch>
            <a:fillRect/>
          </a:stretch>
        </p:blipFill>
        <p:spPr>
          <a:xfrm>
            <a:off x="3809999" y="114683"/>
            <a:ext cx="1548581" cy="735275"/>
          </a:xfrm>
          <a:prstGeom prst="rect">
            <a:avLst/>
          </a:prstGeom>
        </p:spPr>
      </p:pic>
    </p:spTree>
    <p:extLst>
      <p:ext uri="{BB962C8B-B14F-4D97-AF65-F5344CB8AC3E}">
        <p14:creationId xmlns:p14="http://schemas.microsoft.com/office/powerpoint/2010/main" val="67137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1B526-10CB-5837-AFF9-1DBAAE6EA7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D13EDA-26B4-E40B-4863-1C6D5A856F59}"/>
              </a:ext>
            </a:extLst>
          </p:cNvPr>
          <p:cNvSpPr>
            <a:spLocks noGrp="1"/>
          </p:cNvSpPr>
          <p:nvPr>
            <p:ph type="title"/>
          </p:nvPr>
        </p:nvSpPr>
        <p:spPr/>
        <p:txBody>
          <a:bodyPr>
            <a:normAutofit/>
          </a:bodyPr>
          <a:lstStyle/>
          <a:p>
            <a:r>
              <a:rPr lang="en-US" dirty="0"/>
              <a:t>APR Ready to Roll</a:t>
            </a:r>
          </a:p>
        </p:txBody>
      </p:sp>
      <p:sp>
        <p:nvSpPr>
          <p:cNvPr id="4" name="Rectangle 4">
            <a:extLst>
              <a:ext uri="{FF2B5EF4-FFF2-40B4-BE49-F238E27FC236}">
                <a16:creationId xmlns:a16="http://schemas.microsoft.com/office/drawing/2014/main" id="{0918E3D6-44ED-8B84-26FB-BC7595EC57D0}"/>
              </a:ext>
            </a:extLst>
          </p:cNvPr>
          <p:cNvSpPr>
            <a:spLocks noGrp="1" noChangeArrowheads="1"/>
          </p:cNvSpPr>
          <p:nvPr>
            <p:ph idx="1"/>
          </p:nvPr>
        </p:nvSpPr>
        <p:spPr bwMode="auto">
          <a:xfrm>
            <a:off x="410547" y="2029980"/>
            <a:ext cx="8431896"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33333"/>
                </a:solidFill>
                <a:effectLst/>
                <a:latin typeface="Arial" panose="020B0604020202020204" pitchFamily="34" charset="0"/>
                <a:ea typeface="Calibri" panose="020F0502020204030204" pitchFamily="34" charset="0"/>
              </a:rPr>
              <a:t>“The Arkansas PRSA Chapter's Ready to Roll program provides an accelerated and structured accreditation path that has helped over half of our current members succeed. As a newly accredited member and current chair, I attribute my success to the access and mentorship I received through Ready to Roll.” </a:t>
            </a:r>
            <a:br>
              <a:rPr kumimoji="0" lang="en-US" altLang="en-US" sz="1400" b="0" i="0" u="none" strike="noStrike" cap="none" normalizeH="0" baseline="0" dirty="0">
                <a:ln>
                  <a:noFill/>
                </a:ln>
                <a:solidFill>
                  <a:srgbClr val="333333"/>
                </a:solidFill>
                <a:effectLst/>
                <a:latin typeface="Arial" panose="020B0604020202020204" pitchFamily="34" charset="0"/>
                <a:ea typeface="Calibri" panose="020F0502020204030204" pitchFamily="34" charset="0"/>
              </a:rPr>
            </a:br>
            <a:endParaRPr kumimoji="0" lang="en-US"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333333"/>
                </a:solidFill>
                <a:effectLst/>
                <a:latin typeface="Arial" panose="020B0604020202020204" pitchFamily="34" charset="0"/>
                <a:ea typeface="Calibri" panose="020F0502020204030204" pitchFamily="34" charset="0"/>
              </a:rPr>
              <a:t>	</a:t>
            </a:r>
            <a:r>
              <a:rPr kumimoji="0" lang="en-US" altLang="en-US" sz="1400" b="1" i="0" u="none" strike="noStrike" cap="none" normalizeH="0" baseline="0" dirty="0">
                <a:ln>
                  <a:noFill/>
                </a:ln>
                <a:solidFill>
                  <a:srgbClr val="333333"/>
                </a:solidFill>
                <a:effectLst/>
                <a:latin typeface="Arial" panose="020B0604020202020204" pitchFamily="34" charset="0"/>
                <a:ea typeface="Calibri" panose="020F0502020204030204" pitchFamily="34" charset="0"/>
              </a:rPr>
              <a:t>Sandra McGrew, APR</a:t>
            </a:r>
            <a:br>
              <a:rPr kumimoji="0" lang="en-US" altLang="en-US" sz="1400" b="0" i="0" u="none" strike="noStrike" cap="none" normalizeH="0" baseline="0" dirty="0">
                <a:ln>
                  <a:noFill/>
                </a:ln>
                <a:solidFill>
                  <a:srgbClr val="333333"/>
                </a:solidFill>
                <a:effectLst/>
                <a:latin typeface="Arial" panose="020B0604020202020204" pitchFamily="34" charset="0"/>
                <a:ea typeface="Calibri" panose="020F0502020204030204" pitchFamily="34" charset="0"/>
              </a:rPr>
            </a:br>
            <a:r>
              <a:rPr kumimoji="0" lang="en-US" altLang="en-US" sz="1400" b="0" i="0" u="none" strike="noStrike" cap="none" normalizeH="0" baseline="0" dirty="0">
                <a:ln>
                  <a:noFill/>
                </a:ln>
                <a:solidFill>
                  <a:srgbClr val="333333"/>
                </a:solidFill>
                <a:effectLst/>
                <a:latin typeface="Arial" panose="020B0604020202020204" pitchFamily="34" charset="0"/>
                <a:ea typeface="Calibri" panose="020F0502020204030204" pitchFamily="34" charset="0"/>
              </a:rPr>
              <a:t>	Executive Director, Arkansas Center for Health Improvement (ACHI)</a:t>
            </a:r>
            <a:br>
              <a:rPr kumimoji="0" lang="en-US" altLang="en-US" sz="1400" b="0" i="0" u="none" strike="noStrike" cap="none" normalizeH="0" baseline="0" dirty="0">
                <a:ln>
                  <a:noFill/>
                </a:ln>
                <a:solidFill>
                  <a:srgbClr val="333333"/>
                </a:solidFill>
                <a:effectLst/>
                <a:latin typeface="Arial" panose="020B0604020202020204" pitchFamily="34" charset="0"/>
                <a:ea typeface="Calibri" panose="020F0502020204030204" pitchFamily="34" charset="0"/>
              </a:rPr>
            </a:br>
            <a:r>
              <a:rPr kumimoji="0" lang="en-US" altLang="en-US" sz="1400" b="0" i="0" u="none" strike="noStrike" cap="none" normalizeH="0" baseline="0" dirty="0">
                <a:ln>
                  <a:noFill/>
                </a:ln>
                <a:solidFill>
                  <a:srgbClr val="333333"/>
                </a:solidFill>
                <a:effectLst/>
                <a:latin typeface="Arial" panose="020B0604020202020204" pitchFamily="34" charset="0"/>
                <a:ea typeface="Calibri" panose="020F0502020204030204" pitchFamily="34" charset="0"/>
              </a:rPr>
              <a:t>	Chair, Accreditation, APR Ready to Roll, PRSA Arkansas</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pic>
        <p:nvPicPr>
          <p:cNvPr id="6" name="Picture 5">
            <a:extLst>
              <a:ext uri="{FF2B5EF4-FFF2-40B4-BE49-F238E27FC236}">
                <a16:creationId xmlns:a16="http://schemas.microsoft.com/office/drawing/2014/main" id="{2F2A6727-FBED-09E8-392B-C964B93404EE}"/>
              </a:ext>
            </a:extLst>
          </p:cNvPr>
          <p:cNvPicPr>
            <a:picLocks noChangeAspect="1"/>
          </p:cNvPicPr>
          <p:nvPr/>
        </p:nvPicPr>
        <p:blipFill>
          <a:blip r:embed="rId3"/>
          <a:stretch>
            <a:fillRect/>
          </a:stretch>
        </p:blipFill>
        <p:spPr>
          <a:xfrm>
            <a:off x="6677564" y="4167545"/>
            <a:ext cx="1901357" cy="2356545"/>
          </a:xfrm>
          <a:prstGeom prst="rect">
            <a:avLst/>
          </a:prstGeom>
        </p:spPr>
      </p:pic>
      <p:pic>
        <p:nvPicPr>
          <p:cNvPr id="7" name="Picture 6">
            <a:extLst>
              <a:ext uri="{FF2B5EF4-FFF2-40B4-BE49-F238E27FC236}">
                <a16:creationId xmlns:a16="http://schemas.microsoft.com/office/drawing/2014/main" id="{B9B76B38-E7FA-A4DE-59DB-562A37DCBAD0}"/>
              </a:ext>
            </a:extLst>
          </p:cNvPr>
          <p:cNvPicPr>
            <a:picLocks noChangeAspect="1"/>
          </p:cNvPicPr>
          <p:nvPr/>
        </p:nvPicPr>
        <p:blipFill>
          <a:blip r:embed="rId4"/>
          <a:stretch>
            <a:fillRect/>
          </a:stretch>
        </p:blipFill>
        <p:spPr>
          <a:xfrm>
            <a:off x="3809999" y="114683"/>
            <a:ext cx="1548581" cy="735275"/>
          </a:xfrm>
          <a:prstGeom prst="rect">
            <a:avLst/>
          </a:prstGeom>
        </p:spPr>
      </p:pic>
    </p:spTree>
    <p:extLst>
      <p:ext uri="{BB962C8B-B14F-4D97-AF65-F5344CB8AC3E}">
        <p14:creationId xmlns:p14="http://schemas.microsoft.com/office/powerpoint/2010/main" val="2101429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250DA-23B2-415E-086B-A479BD4FCE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48D8D5-5EAE-C4CA-364E-0AB961CB75B4}"/>
              </a:ext>
            </a:extLst>
          </p:cNvPr>
          <p:cNvSpPr>
            <a:spLocks noGrp="1"/>
          </p:cNvSpPr>
          <p:nvPr>
            <p:ph type="title"/>
          </p:nvPr>
        </p:nvSpPr>
        <p:spPr/>
        <p:txBody>
          <a:bodyPr>
            <a:normAutofit/>
          </a:bodyPr>
          <a:lstStyle/>
          <a:p>
            <a:r>
              <a:rPr lang="en-US" sz="3600" dirty="0"/>
              <a:t>APR</a:t>
            </a:r>
          </a:p>
        </p:txBody>
      </p:sp>
      <p:sp>
        <p:nvSpPr>
          <p:cNvPr id="3" name="Content Placeholder 2">
            <a:extLst>
              <a:ext uri="{FF2B5EF4-FFF2-40B4-BE49-F238E27FC236}">
                <a16:creationId xmlns:a16="http://schemas.microsoft.com/office/drawing/2014/main" id="{5CD23D6C-6F46-ADFB-D0DA-F46290D90B77}"/>
              </a:ext>
            </a:extLst>
          </p:cNvPr>
          <p:cNvSpPr>
            <a:spLocks noGrp="1"/>
          </p:cNvSpPr>
          <p:nvPr>
            <p:ph idx="1"/>
          </p:nvPr>
        </p:nvSpPr>
        <p:spPr>
          <a:xfrm>
            <a:off x="762000" y="1005583"/>
            <a:ext cx="8043529" cy="3886200"/>
          </a:xfrm>
        </p:spPr>
        <p:txBody>
          <a:bodyPr>
            <a:normAutofit fontScale="92500" lnSpcReduction="10000"/>
          </a:bodyPr>
          <a:lstStyle/>
          <a:p>
            <a:pPr marL="0" indent="0">
              <a:buNone/>
            </a:pPr>
            <a:r>
              <a:rPr lang="en-US" sz="3200" b="1" dirty="0">
                <a:latin typeface="Arial" panose="020B0604020202020204" pitchFamily="34" charset="0"/>
                <a:cs typeface="Arial" panose="020B0604020202020204" pitchFamily="34" charset="0"/>
              </a:rPr>
              <a:t>Feel Like Your</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APR Program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has Stalled Out?</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Gain Insight into Your</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Challenges…Are You Ready?</a:t>
            </a:r>
          </a:p>
          <a:p>
            <a:r>
              <a:rPr lang="en-US" dirty="0">
                <a:latin typeface="Arial" panose="020B0604020202020204" pitchFamily="34" charset="0"/>
                <a:cs typeface="Arial" panose="020B0604020202020204" pitchFamily="34" charset="0"/>
              </a:rPr>
              <a:t>Overview of Successful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APR Ready to Roll Program</a:t>
            </a:r>
          </a:p>
          <a:p>
            <a:r>
              <a:rPr lang="en-US" dirty="0">
                <a:latin typeface="Arial" panose="020B0604020202020204" pitchFamily="34" charset="0"/>
                <a:cs typeface="Arial" panose="020B0604020202020204" pitchFamily="34" charset="0"/>
              </a:rPr>
              <a:t>The Secret Formula</a:t>
            </a:r>
          </a:p>
          <a:p>
            <a:r>
              <a:rPr lang="en-US" dirty="0">
                <a:latin typeface="Arial" panose="020B0604020202020204" pitchFamily="34" charset="0"/>
                <a:cs typeface="Arial" panose="020B0604020202020204" pitchFamily="34" charset="0"/>
              </a:rPr>
              <a:t>Turnkey to Get Moving… TODAY!!</a:t>
            </a:r>
          </a:p>
          <a:p>
            <a:endParaRPr lang="en-US" dirty="0">
              <a:latin typeface="Arial" panose="020B0604020202020204" pitchFamily="34" charset="0"/>
              <a:cs typeface="Arial" panose="020B0604020202020204" pitchFamily="34" charset="0"/>
            </a:endParaRPr>
          </a:p>
          <a:p>
            <a:endParaRPr lang="en-US" dirty="0"/>
          </a:p>
        </p:txBody>
      </p:sp>
      <p:pic>
        <p:nvPicPr>
          <p:cNvPr id="8" name="Picture 7">
            <a:extLst>
              <a:ext uri="{FF2B5EF4-FFF2-40B4-BE49-F238E27FC236}">
                <a16:creationId xmlns:a16="http://schemas.microsoft.com/office/drawing/2014/main" id="{8BEABB28-552B-ECBC-262E-6F8CD5C68C7F}"/>
              </a:ext>
            </a:extLst>
          </p:cNvPr>
          <p:cNvPicPr>
            <a:picLocks noChangeAspect="1"/>
          </p:cNvPicPr>
          <p:nvPr/>
        </p:nvPicPr>
        <p:blipFill>
          <a:blip r:embed="rId3"/>
          <a:stretch>
            <a:fillRect/>
          </a:stretch>
        </p:blipFill>
        <p:spPr>
          <a:xfrm>
            <a:off x="7006227" y="5372100"/>
            <a:ext cx="1571738" cy="746270"/>
          </a:xfrm>
          <a:prstGeom prst="rect">
            <a:avLst/>
          </a:prstGeom>
        </p:spPr>
      </p:pic>
      <p:pic>
        <p:nvPicPr>
          <p:cNvPr id="10" name="Picture 9">
            <a:extLst>
              <a:ext uri="{FF2B5EF4-FFF2-40B4-BE49-F238E27FC236}">
                <a16:creationId xmlns:a16="http://schemas.microsoft.com/office/drawing/2014/main" id="{BC204A14-510B-0C35-D170-CCAED97A3560}"/>
              </a:ext>
            </a:extLst>
          </p:cNvPr>
          <p:cNvPicPr>
            <a:picLocks noChangeAspect="1"/>
          </p:cNvPicPr>
          <p:nvPr/>
        </p:nvPicPr>
        <p:blipFill>
          <a:blip r:embed="rId4"/>
          <a:stretch>
            <a:fillRect/>
          </a:stretch>
        </p:blipFill>
        <p:spPr>
          <a:xfrm>
            <a:off x="5339455" y="815200"/>
            <a:ext cx="3790308" cy="2685084"/>
          </a:xfrm>
          <a:prstGeom prst="rect">
            <a:avLst/>
          </a:prstGeom>
        </p:spPr>
      </p:pic>
    </p:spTree>
    <p:extLst>
      <p:ext uri="{BB962C8B-B14F-4D97-AF65-F5344CB8AC3E}">
        <p14:creationId xmlns:p14="http://schemas.microsoft.com/office/powerpoint/2010/main" val="3130495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APR</a:t>
            </a:r>
          </a:p>
        </p:txBody>
      </p:sp>
      <p:sp>
        <p:nvSpPr>
          <p:cNvPr id="3" name="Content Placeholder 2"/>
          <p:cNvSpPr>
            <a:spLocks noGrp="1"/>
          </p:cNvSpPr>
          <p:nvPr>
            <p:ph idx="1"/>
          </p:nvPr>
        </p:nvSpPr>
        <p:spPr>
          <a:xfrm>
            <a:off x="761999" y="1298555"/>
            <a:ext cx="7731459" cy="3886200"/>
          </a:xfrm>
        </p:spPr>
        <p:txBody>
          <a:bodyPr>
            <a:noAutofit/>
          </a:bodyPr>
          <a:lstStyle/>
          <a:p>
            <a:r>
              <a:rPr lang="en-US" sz="2800" dirty="0">
                <a:latin typeface="Arial" panose="020B0604020202020204" pitchFamily="34" charset="0"/>
                <a:cs typeface="Arial" panose="020B0604020202020204" pitchFamily="34" charset="0"/>
              </a:rPr>
              <a:t>The Accreditation in Public Relations (APR) integrates timeless communications principles with contemporary strategies and tactics.</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Earning the credential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demonstrates </a:t>
            </a:r>
            <a:r>
              <a:rPr lang="en-US" sz="2800" b="1" u="sng" dirty="0">
                <a:latin typeface="Arial" panose="020B0604020202020204" pitchFamily="34" charset="0"/>
                <a:cs typeface="Arial" panose="020B0604020202020204" pitchFamily="34" charset="0"/>
              </a:rPr>
              <a:t>competency</a:t>
            </a:r>
            <a:r>
              <a:rPr lang="en-US" sz="2800" dirty="0">
                <a:latin typeface="Arial" panose="020B0604020202020204" pitchFamily="34" charset="0"/>
                <a:cs typeface="Arial" panose="020B0604020202020204" pitchFamily="34" charset="0"/>
              </a:rPr>
              <a:t>,</a:t>
            </a:r>
            <a:br>
              <a:rPr lang="en-US" sz="2800" dirty="0">
                <a:latin typeface="Arial" panose="020B0604020202020204" pitchFamily="34" charset="0"/>
                <a:cs typeface="Arial" panose="020B0604020202020204" pitchFamily="34" charset="0"/>
              </a:rPr>
            </a:br>
            <a:r>
              <a:rPr lang="en-US" sz="2800" b="1" u="sng" dirty="0">
                <a:latin typeface="Arial" panose="020B0604020202020204" pitchFamily="34" charset="0"/>
                <a:cs typeface="Arial" panose="020B0604020202020204" pitchFamily="34" charset="0"/>
              </a:rPr>
              <a:t>proficiency</a:t>
            </a:r>
            <a:r>
              <a:rPr lang="en-US" sz="2800" dirty="0">
                <a:latin typeface="Arial" panose="020B0604020202020204" pitchFamily="34" charset="0"/>
                <a:cs typeface="Arial" panose="020B0604020202020204" pitchFamily="34" charset="0"/>
              </a:rPr>
              <a:t>, </a:t>
            </a:r>
            <a:r>
              <a:rPr lang="en-US" sz="2800" b="1" u="sng" dirty="0">
                <a:latin typeface="Arial" panose="020B0604020202020204" pitchFamily="34" charset="0"/>
                <a:cs typeface="Arial" panose="020B0604020202020204" pitchFamily="34" charset="0"/>
              </a:rPr>
              <a:t>expertise</a:t>
            </a:r>
            <a:r>
              <a:rPr lang="en-US" sz="2800" dirty="0">
                <a:latin typeface="Arial" panose="020B0604020202020204" pitchFamily="34" charset="0"/>
                <a:cs typeface="Arial" panose="020B0604020202020204" pitchFamily="34" charset="0"/>
              </a:rPr>
              <a:t>, and a</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commitment to </a:t>
            </a:r>
            <a:r>
              <a:rPr lang="en-US" sz="2800" i="1" dirty="0">
                <a:latin typeface="Arial" panose="020B0604020202020204" pitchFamily="34" charset="0"/>
                <a:cs typeface="Arial" panose="020B0604020202020204" pitchFamily="34" charset="0"/>
              </a:rPr>
              <a:t>lifelong</a:t>
            </a:r>
            <a:r>
              <a:rPr lang="en-US" sz="2800" dirty="0">
                <a:latin typeface="Arial" panose="020B0604020202020204" pitchFamily="34" charset="0"/>
                <a:cs typeface="Arial" panose="020B0604020202020204" pitchFamily="34" charset="0"/>
              </a:rPr>
              <a:t> </a:t>
            </a:r>
            <a:br>
              <a:rPr lang="en-US" sz="2800" dirty="0">
                <a:latin typeface="Arial" panose="020B0604020202020204" pitchFamily="34" charset="0"/>
                <a:cs typeface="Arial" panose="020B0604020202020204" pitchFamily="34" charset="0"/>
              </a:rPr>
            </a:br>
            <a:r>
              <a:rPr lang="en-US" sz="2800" b="1" u="sng" dirty="0">
                <a:latin typeface="Arial" panose="020B0604020202020204" pitchFamily="34" charset="0"/>
                <a:cs typeface="Arial" panose="020B0604020202020204" pitchFamily="34" charset="0"/>
              </a:rPr>
              <a:t>learning &amp; ethical standards</a:t>
            </a:r>
            <a:r>
              <a:rPr lang="en-US" sz="2800" dirty="0">
                <a:latin typeface="Arial" panose="020B0604020202020204" pitchFamily="34" charset="0"/>
                <a:cs typeface="Arial" panose="020B0604020202020204" pitchFamily="34" charset="0"/>
              </a:rPr>
              <a:t>.</a:t>
            </a:r>
          </a:p>
          <a:p>
            <a:endParaRPr lang="en-US" sz="3200" dirty="0"/>
          </a:p>
        </p:txBody>
      </p:sp>
      <p:pic>
        <p:nvPicPr>
          <p:cNvPr id="5" name="Picture 4" descr="Screen Shot 2020-02-02 at 8.10.3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273" y="2977439"/>
            <a:ext cx="2824727" cy="2388503"/>
          </a:xfrm>
          <a:prstGeom prst="rect">
            <a:avLst/>
          </a:prstGeom>
        </p:spPr>
      </p:pic>
      <p:pic>
        <p:nvPicPr>
          <p:cNvPr id="4" name="Picture 3">
            <a:extLst>
              <a:ext uri="{FF2B5EF4-FFF2-40B4-BE49-F238E27FC236}">
                <a16:creationId xmlns:a16="http://schemas.microsoft.com/office/drawing/2014/main" id="{2F5398BA-3DD7-8930-EF45-A8FCD804419C}"/>
              </a:ext>
            </a:extLst>
          </p:cNvPr>
          <p:cNvPicPr>
            <a:picLocks noChangeAspect="1"/>
          </p:cNvPicPr>
          <p:nvPr/>
        </p:nvPicPr>
        <p:blipFill>
          <a:blip r:embed="rId4"/>
          <a:stretch>
            <a:fillRect/>
          </a:stretch>
        </p:blipFill>
        <p:spPr>
          <a:xfrm>
            <a:off x="7266039" y="5480154"/>
            <a:ext cx="1248696" cy="592888"/>
          </a:xfrm>
          <a:prstGeom prst="rect">
            <a:avLst/>
          </a:prstGeom>
        </p:spPr>
      </p:pic>
    </p:spTree>
    <p:extLst>
      <p:ext uri="{BB962C8B-B14F-4D97-AF65-F5344CB8AC3E}">
        <p14:creationId xmlns:p14="http://schemas.microsoft.com/office/powerpoint/2010/main" val="1970792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APR Ready To Roll</a:t>
            </a:r>
            <a:br>
              <a:rPr lang="en-US" dirty="0"/>
            </a:br>
            <a:r>
              <a:rPr lang="en-US" dirty="0"/>
              <a:t>Program Background</a:t>
            </a:r>
          </a:p>
        </p:txBody>
      </p:sp>
      <p:sp>
        <p:nvSpPr>
          <p:cNvPr id="3" name="Content Placeholder 2"/>
          <p:cNvSpPr>
            <a:spLocks noGrp="1"/>
          </p:cNvSpPr>
          <p:nvPr>
            <p:ph idx="1"/>
          </p:nvPr>
        </p:nvSpPr>
        <p:spPr>
          <a:xfrm>
            <a:off x="762000" y="853674"/>
            <a:ext cx="8003991" cy="3886200"/>
          </a:xfrm>
        </p:spPr>
        <p:txBody>
          <a:bodyPr>
            <a:noAutofit/>
          </a:bodyPr>
          <a:lstStyle/>
          <a:p>
            <a:endParaRPr lang="en-US" sz="2000" b="1" i="1" dirty="0">
              <a:solidFill>
                <a:srgbClr val="000090"/>
              </a:solidFill>
            </a:endParaRPr>
          </a:p>
          <a:p>
            <a:endParaRPr lang="en-US" sz="2000" b="1" i="1" dirty="0">
              <a:solidFill>
                <a:srgbClr val="000090"/>
              </a:solidFill>
            </a:endParaRPr>
          </a:p>
          <a:p>
            <a:endParaRPr lang="en-US" sz="2000" b="1" i="1" dirty="0">
              <a:solidFill>
                <a:srgbClr val="000090"/>
              </a:solidFill>
            </a:endParaRPr>
          </a:p>
          <a:p>
            <a:endParaRPr lang="en-US" sz="2000" b="1" i="1" dirty="0">
              <a:solidFill>
                <a:srgbClr val="000090"/>
              </a:solidFill>
            </a:endParaRPr>
          </a:p>
          <a:p>
            <a:endParaRPr lang="en-US" sz="2000" b="1" i="1" dirty="0">
              <a:solidFill>
                <a:srgbClr val="000090"/>
              </a:solidFill>
            </a:endParaRPr>
          </a:p>
          <a:p>
            <a:pPr marL="0" indent="0">
              <a:buNone/>
            </a:pPr>
            <a:r>
              <a:rPr lang="en-US" sz="2000" b="1" i="1" dirty="0">
                <a:solidFill>
                  <a:srgbClr val="002060"/>
                </a:solidFill>
                <a:latin typeface="Arial" panose="020B0604020202020204" pitchFamily="34" charset="0"/>
                <a:cs typeface="Arial" panose="020B0604020202020204" pitchFamily="34" charset="0"/>
              </a:rPr>
              <a:t>What drives the increasing demand for APR pros?</a:t>
            </a:r>
          </a:p>
          <a:p>
            <a:r>
              <a:rPr lang="en-US" sz="2000" dirty="0">
                <a:latin typeface="Arial" panose="020B0604020202020204" pitchFamily="34" charset="0"/>
                <a:cs typeface="Arial" panose="020B0604020202020204" pitchFamily="34" charset="0"/>
              </a:rPr>
              <a:t>Members of Universal Accreditation Board (UAB) organizations want an increased focus on Accreditation</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a:lnSpc>
                <a:spcPct val="80000"/>
              </a:lnSpc>
            </a:pPr>
            <a:r>
              <a:rPr lang="en-US" sz="2000" dirty="0">
                <a:latin typeface="Arial" panose="020B0604020202020204" pitchFamily="34" charset="0"/>
                <a:cs typeface="Arial" panose="020B0604020202020204" pitchFamily="34" charset="0"/>
              </a:rPr>
              <a:t>Employers are demanding more strategic, sophisticated communication counsel from their PR staff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a:lnSpc>
                <a:spcPct val="80000"/>
              </a:lnSpc>
            </a:pPr>
            <a:r>
              <a:rPr lang="en-US" sz="2000" b="1" dirty="0">
                <a:solidFill>
                  <a:srgbClr val="FF0000"/>
                </a:solidFill>
                <a:latin typeface="Arial" panose="020B0604020202020204" pitchFamily="34" charset="0"/>
                <a:cs typeface="Arial" panose="020B0604020202020204" pitchFamily="34" charset="0"/>
              </a:rPr>
              <a:t>Traditional PR roles increasingly are being usurped by other consultants; practitioners want a meaningful distinction</a:t>
            </a:r>
            <a:br>
              <a:rPr lang="en-US" sz="2000" b="1" dirty="0">
                <a:solidFill>
                  <a:srgbClr val="FF0000"/>
                </a:solidFill>
                <a:latin typeface="Arial" panose="020B0604020202020204" pitchFamily="34" charset="0"/>
                <a:cs typeface="Arial" panose="020B0604020202020204" pitchFamily="34" charset="0"/>
              </a:rPr>
            </a:br>
            <a:endParaRPr lang="en-US" sz="2000" b="1" dirty="0">
              <a:solidFill>
                <a:srgbClr val="FF0000"/>
              </a:solidFill>
              <a:latin typeface="Arial" panose="020B0604020202020204" pitchFamily="34" charset="0"/>
              <a:cs typeface="Arial" panose="020B0604020202020204" pitchFamily="34" charset="0"/>
            </a:endParaRPr>
          </a:p>
          <a:p>
            <a:pPr>
              <a:lnSpc>
                <a:spcPct val="80000"/>
              </a:lnSpc>
            </a:pPr>
            <a:r>
              <a:rPr lang="en-US" sz="2000" b="1" dirty="0">
                <a:solidFill>
                  <a:srgbClr val="002060"/>
                </a:solidFill>
                <a:latin typeface="Arial" panose="020B0604020202020204" pitchFamily="34" charset="0"/>
                <a:cs typeface="Arial" panose="020B0604020202020204" pitchFamily="34" charset="0"/>
              </a:rPr>
              <a:t>There is a growing reliance on professional certification as a hiring and promotion criteria in a range of industries and occupations in the U.S. </a:t>
            </a:r>
            <a:r>
              <a:rPr lang="en-US" sz="2000" dirty="0">
                <a:solidFill>
                  <a:srgbClr val="FF0000"/>
                </a:solidFill>
                <a:latin typeface="Arial" panose="020B0604020202020204" pitchFamily="34" charset="0"/>
                <a:cs typeface="Arial" panose="020B0604020202020204" pitchFamily="34" charset="0"/>
              </a:rPr>
              <a:t>(become best friends with your SHRM-accredited recruiters in your organization)</a:t>
            </a:r>
          </a:p>
          <a:p>
            <a:endParaRPr lang="en-US" sz="2800" dirty="0"/>
          </a:p>
          <a:p>
            <a:endParaRPr lang="en-US" sz="2800" dirty="0"/>
          </a:p>
          <a:p>
            <a:endParaRPr lang="en-US" sz="2800" dirty="0"/>
          </a:p>
          <a:p>
            <a:pPr marL="0" indent="0">
              <a:buNone/>
            </a:pPr>
            <a:endParaRPr lang="en-US" sz="2800" dirty="0"/>
          </a:p>
          <a:p>
            <a:endParaRPr lang="en-US" dirty="0"/>
          </a:p>
        </p:txBody>
      </p:sp>
      <p:pic>
        <p:nvPicPr>
          <p:cNvPr id="4" name="Picture 3">
            <a:extLst>
              <a:ext uri="{FF2B5EF4-FFF2-40B4-BE49-F238E27FC236}">
                <a16:creationId xmlns:a16="http://schemas.microsoft.com/office/drawing/2014/main" id="{F0259C03-A43B-E62B-DB5C-9079C3523105}"/>
              </a:ext>
            </a:extLst>
          </p:cNvPr>
          <p:cNvPicPr>
            <a:picLocks noChangeAspect="1"/>
          </p:cNvPicPr>
          <p:nvPr/>
        </p:nvPicPr>
        <p:blipFill>
          <a:blip r:embed="rId3"/>
          <a:stretch>
            <a:fillRect/>
          </a:stretch>
        </p:blipFill>
        <p:spPr>
          <a:xfrm>
            <a:off x="7266039" y="5480154"/>
            <a:ext cx="1248696" cy="592888"/>
          </a:xfrm>
          <a:prstGeom prst="rect">
            <a:avLst/>
          </a:prstGeom>
        </p:spPr>
      </p:pic>
    </p:spTree>
    <p:extLst>
      <p:ext uri="{BB962C8B-B14F-4D97-AF65-F5344CB8AC3E}">
        <p14:creationId xmlns:p14="http://schemas.microsoft.com/office/powerpoint/2010/main" val="1374699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APR Ready To Roll</a:t>
            </a:r>
            <a:br>
              <a:rPr lang="en-US" dirty="0"/>
            </a:br>
            <a:r>
              <a:rPr lang="en-US" dirty="0"/>
              <a:t>Program Background</a:t>
            </a:r>
          </a:p>
        </p:txBody>
      </p:sp>
      <p:sp>
        <p:nvSpPr>
          <p:cNvPr id="3" name="Content Placeholder 2"/>
          <p:cNvSpPr>
            <a:spLocks noGrp="1"/>
          </p:cNvSpPr>
          <p:nvPr>
            <p:ph idx="1"/>
          </p:nvPr>
        </p:nvSpPr>
        <p:spPr>
          <a:xfrm>
            <a:off x="762000" y="853674"/>
            <a:ext cx="8003991" cy="3886200"/>
          </a:xfrm>
        </p:spPr>
        <p:txBody>
          <a:bodyPr>
            <a:noAutofit/>
          </a:bodyPr>
          <a:lstStyle/>
          <a:p>
            <a:endParaRPr lang="en-US" sz="2000" b="1" i="1" dirty="0">
              <a:solidFill>
                <a:srgbClr val="000090"/>
              </a:solidFill>
            </a:endParaRPr>
          </a:p>
          <a:p>
            <a:endParaRPr lang="en-US" sz="2000" b="1" i="1" dirty="0">
              <a:solidFill>
                <a:srgbClr val="000090"/>
              </a:solidFill>
            </a:endParaRPr>
          </a:p>
          <a:p>
            <a:endParaRPr lang="en-US" sz="2000" b="1" i="1" dirty="0">
              <a:solidFill>
                <a:srgbClr val="000090"/>
              </a:solidFill>
            </a:endParaRPr>
          </a:p>
          <a:p>
            <a:endParaRPr lang="en-US" sz="2000" b="1" i="1" dirty="0">
              <a:solidFill>
                <a:srgbClr val="000090"/>
              </a:solidFill>
            </a:endParaRPr>
          </a:p>
          <a:p>
            <a:endParaRPr lang="en-US" sz="2000" b="1" i="1" dirty="0">
              <a:solidFill>
                <a:srgbClr val="000090"/>
              </a:solidFill>
            </a:endParaRPr>
          </a:p>
          <a:p>
            <a:pPr marL="0" indent="0">
              <a:buNone/>
            </a:pPr>
            <a:r>
              <a:rPr lang="en-US" sz="2800" b="1" i="1" dirty="0">
                <a:solidFill>
                  <a:srgbClr val="002060"/>
                </a:solidFill>
                <a:latin typeface="Arial" panose="020B0604020202020204" pitchFamily="34" charset="0"/>
                <a:cs typeface="Arial" panose="020B0604020202020204" pitchFamily="34" charset="0"/>
              </a:rPr>
              <a:t>Why earn the APR?</a:t>
            </a:r>
          </a:p>
          <a:p>
            <a:r>
              <a:rPr lang="en-US" dirty="0">
                <a:latin typeface="Arial" panose="020B0604020202020204" pitchFamily="34" charset="0"/>
                <a:cs typeface="Arial" panose="020B0604020202020204" pitchFamily="34" charset="0"/>
              </a:rPr>
              <a:t>APR is the strongest brand:  UAB and APR represent more than 90% of all practitioners Accredited by any certification process in our field</a:t>
            </a:r>
          </a:p>
          <a:p>
            <a:r>
              <a:rPr lang="en-US" dirty="0">
                <a:latin typeface="Arial" panose="020B0604020202020204" pitchFamily="34" charset="0"/>
                <a:cs typeface="Arial" panose="020B0604020202020204" pitchFamily="34" charset="0"/>
              </a:rPr>
              <a:t>Increasingly, there is a </a:t>
            </a:r>
            <a:r>
              <a:rPr lang="en-US" b="1" dirty="0">
                <a:solidFill>
                  <a:srgbClr val="002060"/>
                </a:solidFill>
                <a:latin typeface="Arial" panose="020B0604020202020204" pitchFamily="34" charset="0"/>
                <a:cs typeface="Arial" panose="020B0604020202020204" pitchFamily="34" charset="0"/>
              </a:rPr>
              <a:t>market distinction for APR holders</a:t>
            </a:r>
          </a:p>
          <a:p>
            <a:r>
              <a:rPr lang="en-US" dirty="0">
                <a:latin typeface="Arial" panose="020B0604020202020204" pitchFamily="34" charset="0"/>
                <a:cs typeface="Arial" panose="020B0604020202020204" pitchFamily="34" charset="0"/>
              </a:rPr>
              <a:t>Most people do it for </a:t>
            </a:r>
            <a:r>
              <a:rPr lang="en-US" b="1" dirty="0">
                <a:solidFill>
                  <a:srgbClr val="002060"/>
                </a:solidFill>
                <a:latin typeface="Arial" panose="020B0604020202020204" pitchFamily="34" charset="0"/>
                <a:cs typeface="Arial" panose="020B0604020202020204" pitchFamily="34" charset="0"/>
              </a:rPr>
              <a:t>personal reasons</a:t>
            </a:r>
          </a:p>
          <a:p>
            <a:r>
              <a:rPr lang="en-US" dirty="0">
                <a:latin typeface="Arial" panose="020B0604020202020204" pitchFamily="34" charset="0"/>
                <a:cs typeface="Arial" panose="020B0604020202020204" pitchFamily="34" charset="0"/>
              </a:rPr>
              <a:t>Larger numbers of people holding the APR will create a critical mass, stronger market awareness and increasing demand</a:t>
            </a:r>
          </a:p>
          <a:p>
            <a:endParaRPr lang="en-US" sz="2800" dirty="0"/>
          </a:p>
          <a:p>
            <a:endParaRPr lang="en-US" sz="2800" dirty="0"/>
          </a:p>
          <a:p>
            <a:endParaRPr lang="en-US" sz="2800" dirty="0"/>
          </a:p>
          <a:p>
            <a:pPr marL="0" indent="0">
              <a:buNone/>
            </a:pPr>
            <a:endParaRPr lang="en-US" sz="2800" dirty="0"/>
          </a:p>
          <a:p>
            <a:endParaRPr lang="en-US" dirty="0"/>
          </a:p>
        </p:txBody>
      </p:sp>
      <p:pic>
        <p:nvPicPr>
          <p:cNvPr id="4" name="Picture 3">
            <a:extLst>
              <a:ext uri="{FF2B5EF4-FFF2-40B4-BE49-F238E27FC236}">
                <a16:creationId xmlns:a16="http://schemas.microsoft.com/office/drawing/2014/main" id="{B8D4B6FB-70A9-DF82-57D6-9EDDE0789C55}"/>
              </a:ext>
            </a:extLst>
          </p:cNvPr>
          <p:cNvPicPr>
            <a:picLocks noChangeAspect="1"/>
          </p:cNvPicPr>
          <p:nvPr/>
        </p:nvPicPr>
        <p:blipFill>
          <a:blip r:embed="rId3"/>
          <a:stretch>
            <a:fillRect/>
          </a:stretch>
        </p:blipFill>
        <p:spPr>
          <a:xfrm>
            <a:off x="7266039" y="5480154"/>
            <a:ext cx="1248696" cy="592888"/>
          </a:xfrm>
          <a:prstGeom prst="rect">
            <a:avLst/>
          </a:prstGeom>
        </p:spPr>
      </p:pic>
    </p:spTree>
    <p:extLst>
      <p:ext uri="{BB962C8B-B14F-4D97-AF65-F5344CB8AC3E}">
        <p14:creationId xmlns:p14="http://schemas.microsoft.com/office/powerpoint/2010/main" val="660996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Commitment</a:t>
            </a:r>
          </a:p>
        </p:txBody>
      </p:sp>
      <p:sp>
        <p:nvSpPr>
          <p:cNvPr id="3" name="Content Placeholder 2"/>
          <p:cNvSpPr>
            <a:spLocks noGrp="1"/>
          </p:cNvSpPr>
          <p:nvPr>
            <p:ph idx="1"/>
          </p:nvPr>
        </p:nvSpPr>
        <p:spPr>
          <a:xfrm>
            <a:off x="761999" y="955176"/>
            <a:ext cx="8003991" cy="3886200"/>
          </a:xfrm>
        </p:spPr>
        <p:txBody>
          <a:bodyPr>
            <a:noAutofit/>
          </a:bodyPr>
          <a:lstStyle/>
          <a:p>
            <a:endParaRPr lang="en-US" dirty="0"/>
          </a:p>
          <a:p>
            <a:endParaRPr lang="en-US" dirty="0"/>
          </a:p>
          <a:p>
            <a:r>
              <a:rPr lang="en-US" sz="2000" b="1" dirty="0">
                <a:solidFill>
                  <a:srgbClr val="002060"/>
                </a:solidFill>
                <a:latin typeface="Arial" panose="020B0604020202020204" pitchFamily="34" charset="0"/>
                <a:cs typeface="Arial" panose="020B0604020202020204" pitchFamily="34" charset="0"/>
              </a:rPr>
              <a:t>Follow These Steps</a:t>
            </a:r>
            <a:r>
              <a:rPr lang="en-US" sz="2000" b="1"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Did I mention Follow These Steps?</a:t>
            </a:r>
          </a:p>
          <a:p>
            <a:r>
              <a:rPr lang="en-US" sz="2000" b="1" dirty="0">
                <a:solidFill>
                  <a:srgbClr val="002060"/>
                </a:solidFill>
                <a:latin typeface="Arial" panose="020B0604020202020204" pitchFamily="34" charset="0"/>
                <a:cs typeface="Arial" panose="020B0604020202020204" pitchFamily="34" charset="0"/>
              </a:rPr>
              <a:t>Apply</a:t>
            </a:r>
            <a:r>
              <a:rPr lang="en-US" sz="2000" dirty="0">
                <a:latin typeface="Arial" panose="020B0604020202020204" pitchFamily="34" charset="0"/>
                <a:cs typeface="Arial" panose="020B0604020202020204" pitchFamily="34" charset="0"/>
              </a:rPr>
              <a:t> </a:t>
            </a:r>
            <a:r>
              <a:rPr lang="mr-IN" sz="2000" dirty="0">
                <a:latin typeface="Arial" panose="020B0604020202020204" pitchFamily="34" charset="0"/>
              </a:rPr>
              <a:t>–</a:t>
            </a:r>
            <a:r>
              <a:rPr lang="en-US" sz="2000" dirty="0">
                <a:latin typeface="Arial" panose="020B0604020202020204" pitchFamily="34" charset="0"/>
                <a:cs typeface="Arial" panose="020B0604020202020204" pitchFamily="34" charset="0"/>
              </a:rPr>
              <a:t> Complete Exam for APR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Application (1 year from notification to</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advance to Panel Presentation and sit for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the APR exam)  </a:t>
            </a:r>
          </a:p>
          <a:p>
            <a:r>
              <a:rPr lang="en-US" sz="2000" b="1" dirty="0">
                <a:solidFill>
                  <a:srgbClr val="002060"/>
                </a:solidFill>
                <a:latin typeface="Arial" panose="020B0604020202020204" pitchFamily="34" charset="0"/>
                <a:cs typeface="Arial" panose="020B0604020202020204" pitchFamily="34" charset="0"/>
              </a:rPr>
              <a:t>Study</a:t>
            </a:r>
            <a:r>
              <a:rPr lang="en-US" sz="2000" dirty="0">
                <a:latin typeface="Arial" panose="020B0604020202020204" pitchFamily="34" charset="0"/>
                <a:cs typeface="Arial" panose="020B0604020202020204" pitchFamily="34" charset="0"/>
              </a:rPr>
              <a:t> </a:t>
            </a:r>
            <a:r>
              <a:rPr lang="mr-IN" sz="2000" dirty="0">
                <a:latin typeface="Arial" panose="020B0604020202020204" pitchFamily="34" charset="0"/>
              </a:rPr>
              <a:t>–</a:t>
            </a:r>
            <a:r>
              <a:rPr lang="en-US" sz="2000" dirty="0">
                <a:latin typeface="Arial" panose="020B0604020202020204" pitchFamily="34" charset="0"/>
                <a:cs typeface="Arial" panose="020B0604020202020204" pitchFamily="34" charset="0"/>
              </a:rPr>
              <a:t> Complete &amp; submit Panel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Presentation Questionnaire / 3 copies (HOT)</a:t>
            </a:r>
            <a:br>
              <a:rPr lang="en-US" sz="2000" dirty="0">
                <a:latin typeface="Arial" panose="020B0604020202020204" pitchFamily="34" charset="0"/>
                <a:cs typeface="Arial" panose="020B0604020202020204" pitchFamily="34" charset="0"/>
              </a:rPr>
            </a:br>
            <a:r>
              <a:rPr lang="mr-IN" sz="2000" dirty="0">
                <a:latin typeface="Arial" panose="020B0604020202020204" pitchFamily="34" charset="0"/>
              </a:rPr>
              <a:t>–</a:t>
            </a:r>
            <a:r>
              <a:rPr lang="en-US" sz="2000" dirty="0">
                <a:latin typeface="Arial" panose="020B0604020202020204" pitchFamily="34" charset="0"/>
                <a:cs typeface="Arial" panose="020B0604020202020204" pitchFamily="34" charset="0"/>
              </a:rPr>
              <a:t> to APR Chair 15 days before Panel Presentation </a:t>
            </a:r>
            <a:r>
              <a:rPr lang="en-US" sz="2000" b="1" dirty="0">
                <a:solidFill>
                  <a:srgbClr val="FF0000"/>
                </a:solidFill>
                <a:latin typeface="Arial" panose="020B0604020202020204" pitchFamily="34" charset="0"/>
                <a:cs typeface="Arial" panose="020B0604020202020204" pitchFamily="34" charset="0"/>
              </a:rPr>
              <a:t>(TBD)</a:t>
            </a:r>
          </a:p>
          <a:p>
            <a:pPr lvl="1"/>
            <a:r>
              <a:rPr lang="en-US" sz="2000" dirty="0">
                <a:latin typeface="Arial" panose="020B0604020202020204" pitchFamily="34" charset="0"/>
                <a:cs typeface="Arial" panose="020B0604020202020204" pitchFamily="34" charset="0"/>
              </a:rPr>
              <a:t>Read the APR Study Guide before completing</a:t>
            </a:r>
          </a:p>
          <a:p>
            <a:pPr lvl="1"/>
            <a:r>
              <a:rPr lang="en-US" sz="2000" dirty="0">
                <a:latin typeface="Arial" panose="020B0604020202020204" pitchFamily="34" charset="0"/>
                <a:cs typeface="Arial" panose="020B0604020202020204" pitchFamily="34" charset="0"/>
              </a:rPr>
              <a:t>Identify (1) PR campaign portfolio for Panel Presentation (samples &amp; discussion during next week’s study session)</a:t>
            </a:r>
          </a:p>
          <a:p>
            <a:pPr lvl="1"/>
            <a:r>
              <a:rPr lang="en-US" sz="2000" dirty="0">
                <a:latin typeface="Arial" panose="020B0604020202020204" pitchFamily="34" charset="0"/>
                <a:cs typeface="Arial" panose="020B0604020202020204" pitchFamily="34" charset="0"/>
              </a:rPr>
              <a:t>Focus on your writing </a:t>
            </a:r>
            <a:r>
              <a:rPr lang="mr-IN" sz="2000" i="1" dirty="0">
                <a:latin typeface="Arial" panose="020B0604020202020204" pitchFamily="34" charset="0"/>
              </a:rPr>
              <a:t>–</a:t>
            </a:r>
            <a:r>
              <a:rPr lang="en-US" sz="2000" i="1" dirty="0">
                <a:latin typeface="Arial" panose="020B0604020202020204" pitchFamily="34" charset="0"/>
                <a:cs typeface="Arial" panose="020B0604020202020204" pitchFamily="34" charset="0"/>
              </a:rPr>
              <a:t> exceptional</a:t>
            </a:r>
          </a:p>
          <a:p>
            <a:pPr lvl="1"/>
            <a:endParaRPr lang="en-US" dirty="0"/>
          </a:p>
        </p:txBody>
      </p:sp>
      <p:pic>
        <p:nvPicPr>
          <p:cNvPr id="5" name="Picture 4"/>
          <p:cNvPicPr>
            <a:picLocks noChangeAspect="1"/>
          </p:cNvPicPr>
          <p:nvPr/>
        </p:nvPicPr>
        <p:blipFill>
          <a:blip r:embed="rId3"/>
          <a:stretch>
            <a:fillRect/>
          </a:stretch>
        </p:blipFill>
        <p:spPr>
          <a:xfrm>
            <a:off x="6904904" y="1569214"/>
            <a:ext cx="2239096" cy="1677600"/>
          </a:xfrm>
          <a:prstGeom prst="rect">
            <a:avLst/>
          </a:prstGeom>
        </p:spPr>
      </p:pic>
      <p:pic>
        <p:nvPicPr>
          <p:cNvPr id="4" name="Picture 3">
            <a:extLst>
              <a:ext uri="{FF2B5EF4-FFF2-40B4-BE49-F238E27FC236}">
                <a16:creationId xmlns:a16="http://schemas.microsoft.com/office/drawing/2014/main" id="{2D2E058A-FABE-3741-A747-FAB48F3760EF}"/>
              </a:ext>
            </a:extLst>
          </p:cNvPr>
          <p:cNvPicPr>
            <a:picLocks noChangeAspect="1"/>
          </p:cNvPicPr>
          <p:nvPr/>
        </p:nvPicPr>
        <p:blipFill>
          <a:blip r:embed="rId4"/>
          <a:stretch>
            <a:fillRect/>
          </a:stretch>
        </p:blipFill>
        <p:spPr>
          <a:xfrm>
            <a:off x="7266039" y="5480154"/>
            <a:ext cx="1248696" cy="592888"/>
          </a:xfrm>
          <a:prstGeom prst="rect">
            <a:avLst/>
          </a:prstGeom>
        </p:spPr>
      </p:pic>
    </p:spTree>
    <p:extLst>
      <p:ext uri="{BB962C8B-B14F-4D97-AF65-F5344CB8AC3E}">
        <p14:creationId xmlns:p14="http://schemas.microsoft.com/office/powerpoint/2010/main" val="31279187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Commitment </a:t>
            </a:r>
            <a:endParaRPr lang="en-US" sz="2400" dirty="0"/>
          </a:p>
        </p:txBody>
      </p:sp>
      <p:sp>
        <p:nvSpPr>
          <p:cNvPr id="3" name="Content Placeholder 2"/>
          <p:cNvSpPr>
            <a:spLocks noGrp="1"/>
          </p:cNvSpPr>
          <p:nvPr>
            <p:ph idx="1"/>
          </p:nvPr>
        </p:nvSpPr>
        <p:spPr>
          <a:xfrm>
            <a:off x="761999" y="519230"/>
            <a:ext cx="8261928" cy="3886200"/>
          </a:xfrm>
        </p:spPr>
        <p:txBody>
          <a:bodyPr>
            <a:noAutofit/>
          </a:bodyPr>
          <a:lstStyle/>
          <a:p>
            <a:endParaRPr lang="en-US" dirty="0"/>
          </a:p>
          <a:p>
            <a:endParaRPr lang="en-US" dirty="0"/>
          </a:p>
          <a:p>
            <a:r>
              <a:rPr lang="en-US" sz="1800" b="1" dirty="0">
                <a:solidFill>
                  <a:srgbClr val="002060"/>
                </a:solidFill>
                <a:latin typeface="Arial" panose="020B0604020202020204" pitchFamily="34" charset="0"/>
                <a:cs typeface="Arial" panose="020B0604020202020204" pitchFamily="34" charset="0"/>
              </a:rPr>
              <a:t>Panel Presentation </a:t>
            </a:r>
            <a:r>
              <a:rPr lang="mr-IN" sz="1800" dirty="0">
                <a:latin typeface="Arial" panose="020B0604020202020204" pitchFamily="34" charset="0"/>
              </a:rPr>
              <a:t>–</a:t>
            </a:r>
            <a:r>
              <a:rPr lang="en-US" sz="1800" dirty="0">
                <a:latin typeface="Arial" panose="020B0604020202020204" pitchFamily="34" charset="0"/>
                <a:cs typeface="Arial" panose="020B0604020202020204" pitchFamily="34" charset="0"/>
              </a:rPr>
              <a:t> Be prepared to discuss your career and the questionnaire</a:t>
            </a:r>
          </a:p>
          <a:p>
            <a:pPr lvl="1"/>
            <a:r>
              <a:rPr lang="en-US" sz="1800" dirty="0">
                <a:latin typeface="Arial" panose="020B0604020202020204" pitchFamily="34" charset="0"/>
                <a:cs typeface="Arial" panose="020B0604020202020204" pitchFamily="34" charset="0"/>
              </a:rPr>
              <a:t>Walk the panel through your portfolio (failure, growth)</a:t>
            </a:r>
          </a:p>
          <a:p>
            <a:pPr lvl="1"/>
            <a:r>
              <a:rPr lang="en-US" sz="1800" dirty="0">
                <a:latin typeface="Arial" panose="020B0604020202020204" pitchFamily="34" charset="0"/>
                <a:cs typeface="Arial" panose="020B0604020202020204" pitchFamily="34" charset="0"/>
              </a:rPr>
              <a:t>Demonstrate your knowledge of best practices in PR, </a:t>
            </a:r>
            <a:br>
              <a:rPr lang="en-US" sz="1800"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Research, Planning, Implementation &amp; Evaluation </a:t>
            </a:r>
            <a:r>
              <a:rPr lang="en-US" sz="1800" b="1" dirty="0">
                <a:solidFill>
                  <a:srgbClr val="002060"/>
                </a:solidFill>
                <a:latin typeface="Arial" panose="020B0604020202020204" pitchFamily="34" charset="0"/>
                <a:cs typeface="Arial" panose="020B0604020202020204" pitchFamily="34" charset="0"/>
              </a:rPr>
              <a:t>(RPIE)</a:t>
            </a:r>
          </a:p>
          <a:p>
            <a:r>
              <a:rPr lang="en-US" sz="2000" b="1" dirty="0">
                <a:solidFill>
                  <a:srgbClr val="002060"/>
                </a:solidFill>
                <a:latin typeface="Arial" panose="020B0604020202020204" pitchFamily="34" charset="0"/>
                <a:cs typeface="Arial" panose="020B0604020202020204" pitchFamily="34" charset="0"/>
              </a:rPr>
              <a:t>APR Jump Start Info Session – </a:t>
            </a:r>
            <a:r>
              <a:rPr lang="en-US" sz="2000" dirty="0">
                <a:solidFill>
                  <a:schemeClr val="tx1"/>
                </a:solidFill>
                <a:latin typeface="Arial" panose="020B0604020202020204" pitchFamily="34" charset="0"/>
                <a:cs typeface="Arial" panose="020B0604020202020204" pitchFamily="34" charset="0"/>
              </a:rPr>
              <a:t>Date, location</a:t>
            </a:r>
          </a:p>
          <a:p>
            <a:r>
              <a:rPr lang="en-US" sz="2000" b="1" dirty="0">
                <a:solidFill>
                  <a:srgbClr val="002060"/>
                </a:solidFill>
                <a:latin typeface="Arial" panose="020B0604020202020204" pitchFamily="34" charset="0"/>
                <a:cs typeface="Arial" panose="020B0604020202020204" pitchFamily="34" charset="0"/>
              </a:rPr>
              <a:t>Attend</a:t>
            </a:r>
            <a:r>
              <a:rPr lang="en-US" sz="2000" dirty="0">
                <a:solidFill>
                  <a:srgbClr val="002060"/>
                </a:solidFill>
                <a:latin typeface="Arial" panose="020B0604020202020204" pitchFamily="34" charset="0"/>
                <a:cs typeface="Arial" panose="020B0604020202020204" pitchFamily="34" charset="0"/>
              </a:rPr>
              <a:t> </a:t>
            </a:r>
            <a:r>
              <a:rPr lang="mr-IN" sz="2000" dirty="0">
                <a:latin typeface="Arial" panose="020B0604020202020204" pitchFamily="34" charset="0"/>
              </a:rPr>
              <a:t>–</a:t>
            </a:r>
            <a:r>
              <a:rPr lang="en-US" sz="2000" dirty="0">
                <a:latin typeface="Arial" panose="020B0604020202020204" pitchFamily="34" charset="0"/>
                <a:cs typeface="Arial" panose="020B0604020202020204" pitchFamily="34" charset="0"/>
              </a:rPr>
              <a:t> Plan to attend all Study Sessions </a:t>
            </a:r>
            <a:r>
              <a:rPr lang="en-US" sz="1800" b="1" dirty="0">
                <a:solidFill>
                  <a:srgbClr val="002060"/>
                </a:solidFill>
                <a:highlight>
                  <a:srgbClr val="FFFF00"/>
                </a:highlight>
                <a:latin typeface="Arial" panose="020B0604020202020204" pitchFamily="34" charset="0"/>
                <a:cs typeface="Arial" panose="020B0604020202020204" pitchFamily="34" charset="0"/>
              </a:rPr>
              <a:t>(span of sessions dates)</a:t>
            </a:r>
          </a:p>
          <a:p>
            <a:r>
              <a:rPr lang="en-US" sz="1800" b="1" dirty="0">
                <a:solidFill>
                  <a:srgbClr val="002060"/>
                </a:solidFill>
                <a:latin typeface="Arial" panose="020B0604020202020204" pitchFamily="34" charset="0"/>
                <a:cs typeface="Arial" panose="020B0604020202020204" pitchFamily="34" charset="0"/>
              </a:rPr>
              <a:t>Ask questions</a:t>
            </a:r>
            <a:r>
              <a:rPr lang="en-US" sz="1800" dirty="0">
                <a:latin typeface="Arial" panose="020B0604020202020204" pitchFamily="34" charset="0"/>
                <a:cs typeface="Arial" panose="020B0604020202020204" pitchFamily="34" charset="0"/>
              </a:rPr>
              <a:t>, learn from APR leaders, their APR journey</a:t>
            </a:r>
          </a:p>
          <a:p>
            <a:r>
              <a:rPr lang="en-US" sz="1800" b="1" u="sng" dirty="0">
                <a:solidFill>
                  <a:srgbClr val="002060"/>
                </a:solidFill>
                <a:latin typeface="Arial" panose="020B0604020202020204" pitchFamily="34" charset="0"/>
                <a:cs typeface="Arial" panose="020B0604020202020204" pitchFamily="34" charset="0"/>
              </a:rPr>
              <a:t>Schedule</a:t>
            </a:r>
            <a:r>
              <a:rPr lang="en-US" sz="1800" b="1" dirty="0">
                <a:solidFill>
                  <a:srgbClr val="002060"/>
                </a:solidFill>
                <a:latin typeface="Arial" panose="020B0604020202020204" pitchFamily="34" charset="0"/>
                <a:cs typeface="Arial" panose="020B0604020202020204" pitchFamily="34" charset="0"/>
              </a:rPr>
              <a:t> APR Computer-based Exam (Date)</a:t>
            </a:r>
          </a:p>
          <a:p>
            <a:r>
              <a:rPr lang="en-US" sz="1800" b="1" dirty="0">
                <a:solidFill>
                  <a:srgbClr val="002060"/>
                </a:solidFill>
                <a:latin typeface="Arial" panose="020B0604020202020204" pitchFamily="34" charset="0"/>
                <a:cs typeface="Arial" panose="020B0604020202020204" pitchFamily="34" charset="0"/>
              </a:rPr>
              <a:t>Sit for Computer-based Exam / virtual (Date)</a:t>
            </a:r>
          </a:p>
          <a:p>
            <a:r>
              <a:rPr lang="en-US" sz="1800" b="1" dirty="0">
                <a:solidFill>
                  <a:srgbClr val="002060"/>
                </a:solidFill>
                <a:latin typeface="Arial" panose="020B0604020202020204" pitchFamily="34" charset="0"/>
                <a:cs typeface="Arial" panose="020B0604020202020204" pitchFamily="34" charset="0"/>
              </a:rPr>
              <a:t>APR Pinning Ceremony – ??? (INSERT)</a:t>
            </a:r>
          </a:p>
          <a:p>
            <a:r>
              <a:rPr lang="en-US" sz="1800" b="1" dirty="0">
                <a:solidFill>
                  <a:srgbClr val="002060"/>
                </a:solidFill>
                <a:latin typeface="Arial" panose="020B0604020202020204" pitchFamily="34" charset="0"/>
                <a:cs typeface="Arial" panose="020B0604020202020204" pitchFamily="34" charset="0"/>
              </a:rPr>
              <a:t>Demonstrate lifelong learning through maintenance </a:t>
            </a:r>
            <a:r>
              <a:rPr lang="en-US" sz="1800" dirty="0">
                <a:latin typeface="Arial" panose="020B0604020202020204" pitchFamily="34" charset="0"/>
                <a:cs typeface="Arial" panose="020B0604020202020204" pitchFamily="34" charset="0"/>
              </a:rPr>
              <a:t>(submit form every 3 years / 10 credits required) </a:t>
            </a:r>
          </a:p>
        </p:txBody>
      </p:sp>
      <p:pic>
        <p:nvPicPr>
          <p:cNvPr id="4" name="Picture 3">
            <a:extLst>
              <a:ext uri="{FF2B5EF4-FFF2-40B4-BE49-F238E27FC236}">
                <a16:creationId xmlns:a16="http://schemas.microsoft.com/office/drawing/2014/main" id="{DF7F0A4C-4CF5-E9EA-4484-88C71F57C78D}"/>
              </a:ext>
            </a:extLst>
          </p:cNvPr>
          <p:cNvPicPr>
            <a:picLocks noChangeAspect="1"/>
          </p:cNvPicPr>
          <p:nvPr/>
        </p:nvPicPr>
        <p:blipFill>
          <a:blip r:embed="rId3"/>
          <a:stretch>
            <a:fillRect/>
          </a:stretch>
        </p:blipFill>
        <p:spPr>
          <a:xfrm>
            <a:off x="7266039" y="5480154"/>
            <a:ext cx="1248696" cy="592888"/>
          </a:xfrm>
          <a:prstGeom prst="rect">
            <a:avLst/>
          </a:prstGeom>
        </p:spPr>
      </p:pic>
    </p:spTree>
    <p:extLst>
      <p:ext uri="{BB962C8B-B14F-4D97-AF65-F5344CB8AC3E}">
        <p14:creationId xmlns:p14="http://schemas.microsoft.com/office/powerpoint/2010/main" val="1891302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Resources</a:t>
            </a:r>
          </a:p>
        </p:txBody>
      </p:sp>
      <p:sp>
        <p:nvSpPr>
          <p:cNvPr id="3" name="Content Placeholder 2"/>
          <p:cNvSpPr>
            <a:spLocks noGrp="1"/>
          </p:cNvSpPr>
          <p:nvPr>
            <p:ph idx="1"/>
          </p:nvPr>
        </p:nvSpPr>
        <p:spPr>
          <a:xfrm>
            <a:off x="762000" y="685800"/>
            <a:ext cx="7710642" cy="3886200"/>
          </a:xfrm>
        </p:spPr>
        <p:txBody>
          <a:bodyPr>
            <a:noAutofit/>
          </a:bodyPr>
          <a:lstStyle/>
          <a:p>
            <a:endParaRPr lang="en-US" dirty="0"/>
          </a:p>
          <a:p>
            <a:endParaRPr lang="en-US" dirty="0"/>
          </a:p>
          <a:p>
            <a:r>
              <a:rPr lang="en-US" b="1" dirty="0">
                <a:latin typeface="Arial" panose="020B0604020202020204" pitchFamily="34" charset="0"/>
                <a:cs typeface="Arial" panose="020B0604020202020204" pitchFamily="34" charset="0"/>
              </a:rPr>
              <a:t>APR Study Guide (</a:t>
            </a:r>
            <a:r>
              <a:rPr lang="en-US" b="1" dirty="0" err="1">
                <a:latin typeface="Arial" panose="020B0604020202020204" pitchFamily="34" charset="0"/>
                <a:cs typeface="Arial" panose="020B0604020202020204" pitchFamily="34" charset="0"/>
              </a:rPr>
              <a:t>verrrry</a:t>
            </a:r>
            <a:r>
              <a:rPr lang="en-US" b="1" dirty="0">
                <a:latin typeface="Arial" panose="020B0604020202020204" pitchFamily="34" charset="0"/>
                <a:cs typeface="Arial" panose="020B0604020202020204" pitchFamily="34" charset="0"/>
              </a:rPr>
              <a:t> helpful!)</a:t>
            </a:r>
            <a:endParaRPr lang="en-US" dirty="0">
              <a:latin typeface="Arial" panose="020B0604020202020204" pitchFamily="34" charset="0"/>
              <a:cs typeface="Arial" panose="020B0604020202020204" pitchFamily="34" charset="0"/>
            </a:endParaRPr>
          </a:p>
          <a:p>
            <a:r>
              <a:rPr lang="en-US" i="1" dirty="0" err="1">
                <a:latin typeface="Arial" panose="020B0604020202020204" pitchFamily="34" charset="0"/>
                <a:cs typeface="Arial" panose="020B0604020202020204" pitchFamily="34" charset="0"/>
              </a:rPr>
              <a:t>Cutlip</a:t>
            </a:r>
            <a:r>
              <a:rPr lang="en-US" i="1" dirty="0">
                <a:latin typeface="Arial" panose="020B0604020202020204" pitchFamily="34" charset="0"/>
                <a:cs typeface="Arial" panose="020B0604020202020204" pitchFamily="34" charset="0"/>
              </a:rPr>
              <a:t> and Center’s Effective Public Relations</a:t>
            </a:r>
          </a:p>
          <a:p>
            <a:pPr lvl="1"/>
            <a:r>
              <a:rPr lang="en-US" sz="2400" b="1" u="sng" dirty="0">
                <a:solidFill>
                  <a:srgbClr val="FF0000"/>
                </a:solidFill>
                <a:latin typeface="Arial" panose="020B0604020202020204" pitchFamily="34" charset="0"/>
                <a:cs typeface="Arial" panose="020B0604020202020204" pitchFamily="34" charset="0"/>
              </a:rPr>
              <a:t>Don’t invest $100 </a:t>
            </a:r>
            <a:r>
              <a:rPr lang="mr-IN" sz="2400" dirty="0">
                <a:latin typeface="Arial" panose="020B0604020202020204" pitchFamily="34" charset="0"/>
              </a:rPr>
              <a:t>–</a:t>
            </a:r>
            <a:r>
              <a:rPr lang="en-US" sz="2400" dirty="0">
                <a:latin typeface="Arial" panose="020B0604020202020204" pitchFamily="34" charset="0"/>
                <a:cs typeface="Arial" panose="020B0604020202020204" pitchFamily="34" charset="0"/>
              </a:rPr>
              <a:t> Used or Lending Library</a:t>
            </a:r>
          </a:p>
          <a:p>
            <a:r>
              <a:rPr lang="en-US" b="1" dirty="0">
                <a:solidFill>
                  <a:srgbClr val="FF0000"/>
                </a:solidFill>
                <a:latin typeface="Arial" panose="020B0604020202020204" pitchFamily="34" charset="0"/>
                <a:cs typeface="Arial" panose="020B0604020202020204" pitchFamily="34" charset="0"/>
              </a:rPr>
              <a:t>Take the sample exam</a:t>
            </a:r>
            <a:r>
              <a:rPr lang="en-US" dirty="0">
                <a:latin typeface="Arial" panose="020B0604020202020204" pitchFamily="34" charset="0"/>
                <a:cs typeface="Arial" panose="020B0604020202020204" pitchFamily="34" charset="0"/>
              </a:rPr>
              <a:t> (did you take it yet?)</a:t>
            </a:r>
          </a:p>
          <a:p>
            <a:r>
              <a:rPr lang="en-US" dirty="0">
                <a:latin typeface="Arial" panose="020B0604020202020204" pitchFamily="34" charset="0"/>
                <a:cs typeface="Arial" panose="020B0604020202020204" pitchFamily="34" charset="0"/>
                <a:hlinkClick r:id="rId3"/>
              </a:rPr>
              <a:t>www.praccreditation.org/resources/candidates</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Talk to APRs </a:t>
            </a:r>
            <a:r>
              <a:rPr lang="en-US" dirty="0">
                <a:latin typeface="Arial" panose="020B0604020202020204" pitchFamily="34" charset="0"/>
                <a:cs typeface="Arial" panose="020B0604020202020204" pitchFamily="34" charset="0"/>
              </a:rPr>
              <a:t>-- ask for a mentor, have them review your work </a:t>
            </a:r>
            <a:r>
              <a:rPr lang="mr-IN" dirty="0">
                <a:latin typeface="Arial" panose="020B0604020202020204" pitchFamily="34" charset="0"/>
              </a:rPr>
              <a:t>–</a:t>
            </a:r>
            <a:r>
              <a:rPr lang="en-US" dirty="0">
                <a:latin typeface="Arial" panose="020B0604020202020204" pitchFamily="34" charset="0"/>
                <a:cs typeface="Arial" panose="020B0604020202020204" pitchFamily="34" charset="0"/>
              </a:rPr>
              <a:t> take their gift of feedback!</a:t>
            </a:r>
          </a:p>
          <a:p>
            <a:endParaRPr lang="en-US" dirty="0"/>
          </a:p>
        </p:txBody>
      </p:sp>
      <p:pic>
        <p:nvPicPr>
          <p:cNvPr id="4" name="Picture 3">
            <a:extLst>
              <a:ext uri="{FF2B5EF4-FFF2-40B4-BE49-F238E27FC236}">
                <a16:creationId xmlns:a16="http://schemas.microsoft.com/office/drawing/2014/main" id="{45B471DC-F2DD-121D-0502-A04BEE7DF564}"/>
              </a:ext>
            </a:extLst>
          </p:cNvPr>
          <p:cNvPicPr>
            <a:picLocks noChangeAspect="1"/>
          </p:cNvPicPr>
          <p:nvPr/>
        </p:nvPicPr>
        <p:blipFill>
          <a:blip r:embed="rId4"/>
          <a:stretch>
            <a:fillRect/>
          </a:stretch>
        </p:blipFill>
        <p:spPr>
          <a:xfrm>
            <a:off x="7266039" y="5480154"/>
            <a:ext cx="1248696" cy="592888"/>
          </a:xfrm>
          <a:prstGeom prst="rect">
            <a:avLst/>
          </a:prstGeom>
        </p:spPr>
      </p:pic>
    </p:spTree>
    <p:extLst>
      <p:ext uri="{BB962C8B-B14F-4D97-AF65-F5344CB8AC3E}">
        <p14:creationId xmlns:p14="http://schemas.microsoft.com/office/powerpoint/2010/main" val="3932840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Support </a:t>
            </a:r>
            <a:br>
              <a:rPr lang="en-US" dirty="0"/>
            </a:br>
            <a:r>
              <a:rPr lang="en-US" dirty="0"/>
              <a:t>and Expectations </a:t>
            </a:r>
          </a:p>
        </p:txBody>
      </p:sp>
      <p:sp>
        <p:nvSpPr>
          <p:cNvPr id="3" name="Content Placeholder 2"/>
          <p:cNvSpPr>
            <a:spLocks noGrp="1"/>
          </p:cNvSpPr>
          <p:nvPr>
            <p:ph idx="1"/>
          </p:nvPr>
        </p:nvSpPr>
        <p:spPr>
          <a:xfrm>
            <a:off x="762000" y="498409"/>
            <a:ext cx="7710642" cy="3886200"/>
          </a:xfrm>
        </p:spPr>
        <p:txBody>
          <a:bodyPr>
            <a:noAutofit/>
          </a:bodyPr>
          <a:lstStyle/>
          <a:p>
            <a:endParaRPr lang="en-US" dirty="0"/>
          </a:p>
          <a:p>
            <a:endParaRPr lang="en-US" dirty="0"/>
          </a:p>
          <a:p>
            <a:r>
              <a:rPr lang="en-US" dirty="0">
                <a:latin typeface="Arial" panose="020B0604020202020204" pitchFamily="34" charset="0"/>
                <a:cs typeface="Arial" panose="020B0604020202020204" pitchFamily="34" charset="0"/>
              </a:rPr>
              <a:t>We are here for </a:t>
            </a:r>
            <a:r>
              <a:rPr lang="en-US" b="1" dirty="0">
                <a:solidFill>
                  <a:srgbClr val="002060"/>
                </a:solidFill>
                <a:latin typeface="Arial" panose="020B0604020202020204" pitchFamily="34" charset="0"/>
                <a:cs typeface="Arial" panose="020B0604020202020204" pitchFamily="34" charset="0"/>
              </a:rPr>
              <a:t>YOU.</a:t>
            </a:r>
          </a:p>
          <a:p>
            <a:r>
              <a:rPr lang="en-US" dirty="0">
                <a:latin typeface="Arial" panose="020B0604020202020204" pitchFamily="34" charset="0"/>
                <a:cs typeface="Arial" panose="020B0604020202020204" pitchFamily="34" charset="0"/>
              </a:rPr>
              <a:t>APR mentor? See Juanita!</a:t>
            </a:r>
          </a:p>
          <a:p>
            <a:r>
              <a:rPr lang="en-US" dirty="0">
                <a:latin typeface="Arial" panose="020B0604020202020204" pitchFamily="34" charset="0"/>
                <a:cs typeface="Arial" panose="020B0604020202020204" pitchFamily="34" charset="0"/>
              </a:rPr>
              <a:t>Someone helped us</a:t>
            </a:r>
            <a:r>
              <a:rPr lang="mr-IN" dirty="0">
                <a:latin typeface="Arial" panose="020B0604020202020204" pitchFamily="34" charset="0"/>
              </a:rPr>
              <a:t>…</a:t>
            </a:r>
            <a:r>
              <a:rPr lang="en-US" dirty="0">
                <a:latin typeface="Arial" panose="020B0604020202020204" pitchFamily="34" charset="0"/>
                <a:cs typeface="Arial" panose="020B0604020202020204" pitchFamily="34" charset="0"/>
              </a:rPr>
              <a:t> we will help </a:t>
            </a:r>
            <a:r>
              <a:rPr lang="en-US" b="1" dirty="0">
                <a:solidFill>
                  <a:srgbClr val="002060"/>
                </a:solidFill>
                <a:latin typeface="Arial" panose="020B0604020202020204" pitchFamily="34" charset="0"/>
                <a:cs typeface="Arial" panose="020B0604020202020204" pitchFamily="34" charset="0"/>
              </a:rPr>
              <a:t>YOU.</a:t>
            </a:r>
          </a:p>
          <a:p>
            <a:r>
              <a:rPr lang="en-US" b="1" dirty="0">
                <a:solidFill>
                  <a:srgbClr val="002060"/>
                </a:solidFill>
                <a:latin typeface="Arial" panose="020B0604020202020204" pitchFamily="34" charset="0"/>
                <a:cs typeface="Arial" panose="020B0604020202020204" pitchFamily="34" charset="0"/>
              </a:rPr>
              <a:t>YOU</a:t>
            </a:r>
            <a:r>
              <a:rPr lang="en-US" b="1" dirty="0">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will become an advocate for APR </a:t>
            </a:r>
            <a:r>
              <a:rPr lang="mr-IN" dirty="0">
                <a:solidFill>
                  <a:schemeClr val="tx1"/>
                </a:solidFill>
                <a:latin typeface="Arial" panose="020B0604020202020204" pitchFamily="34" charset="0"/>
              </a:rPr>
              <a:t>–</a:t>
            </a:r>
            <a:r>
              <a:rPr lang="en-US" dirty="0">
                <a:solidFill>
                  <a:schemeClr val="tx1"/>
                </a:solidFill>
                <a:latin typeface="Arial" panose="020B0604020202020204" pitchFamily="34" charset="0"/>
                <a:cs typeface="Arial" panose="020B0604020202020204" pitchFamily="34" charset="0"/>
              </a:rPr>
              <a:t> other PR practitioners, your employer, media.</a:t>
            </a:r>
          </a:p>
          <a:p>
            <a:r>
              <a:rPr lang="en-US" b="1" dirty="0">
                <a:latin typeface="Arial" panose="020B0604020202020204" pitchFamily="34" charset="0"/>
                <a:cs typeface="Arial" panose="020B0604020202020204" pitchFamily="34" charset="0"/>
              </a:rPr>
              <a:t>Job Descriptions </a:t>
            </a:r>
            <a:r>
              <a:rPr lang="mr-IN" b="1" dirty="0">
                <a:latin typeface="Arial" panose="020B0604020202020204" pitchFamily="34" charset="0"/>
              </a:rPr>
              <a: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APR preferred/required</a:t>
            </a:r>
          </a:p>
          <a:p>
            <a:r>
              <a:rPr lang="en-US" b="1" dirty="0">
                <a:latin typeface="Arial" panose="020B0604020202020204" pitchFamily="34" charset="0"/>
                <a:cs typeface="Arial" panose="020B0604020202020204" pitchFamily="34" charset="0"/>
              </a:rPr>
              <a:t>Support your Chapter </a:t>
            </a:r>
            <a:r>
              <a:rPr lang="mr-IN" b="1" dirty="0">
                <a:latin typeface="Arial" panose="020B0604020202020204" pitchFamily="34" charset="0"/>
              </a:rPr>
              <a: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board / committee service, consider APR committee / chair</a:t>
            </a:r>
          </a:p>
          <a:p>
            <a:endParaRPr lang="en-US" sz="2800" dirty="0"/>
          </a:p>
        </p:txBody>
      </p:sp>
      <p:pic>
        <p:nvPicPr>
          <p:cNvPr id="4" name="Picture 3">
            <a:extLst>
              <a:ext uri="{FF2B5EF4-FFF2-40B4-BE49-F238E27FC236}">
                <a16:creationId xmlns:a16="http://schemas.microsoft.com/office/drawing/2014/main" id="{388EAD4E-A837-0FC7-DABC-55E8DAC1CEF2}"/>
              </a:ext>
            </a:extLst>
          </p:cNvPr>
          <p:cNvPicPr>
            <a:picLocks noChangeAspect="1"/>
          </p:cNvPicPr>
          <p:nvPr/>
        </p:nvPicPr>
        <p:blipFill>
          <a:blip r:embed="rId2"/>
          <a:stretch>
            <a:fillRect/>
          </a:stretch>
        </p:blipFill>
        <p:spPr>
          <a:xfrm>
            <a:off x="7266039" y="5480154"/>
            <a:ext cx="1248696" cy="592888"/>
          </a:xfrm>
          <a:prstGeom prst="rect">
            <a:avLst/>
          </a:prstGeom>
        </p:spPr>
      </p:pic>
    </p:spTree>
    <p:extLst>
      <p:ext uri="{BB962C8B-B14F-4D97-AF65-F5344CB8AC3E}">
        <p14:creationId xmlns:p14="http://schemas.microsoft.com/office/powerpoint/2010/main" val="3827463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Portfolio Review / </a:t>
            </a:r>
            <a:br>
              <a:rPr lang="en-US" dirty="0"/>
            </a:br>
            <a:r>
              <a:rPr lang="en-US" dirty="0"/>
              <a:t>Panel Presentation</a:t>
            </a:r>
          </a:p>
        </p:txBody>
      </p:sp>
      <p:sp>
        <p:nvSpPr>
          <p:cNvPr id="3" name="Content Placeholder 2"/>
          <p:cNvSpPr>
            <a:spLocks noGrp="1"/>
          </p:cNvSpPr>
          <p:nvPr>
            <p:ph idx="1"/>
          </p:nvPr>
        </p:nvSpPr>
        <p:spPr>
          <a:xfrm>
            <a:off x="762000" y="55206"/>
            <a:ext cx="7710642" cy="3886200"/>
          </a:xfrm>
        </p:spPr>
        <p:txBody>
          <a:bodyPr>
            <a:noAutofit/>
          </a:bodyPr>
          <a:lstStyle/>
          <a:p>
            <a:endParaRPr lang="en-US" dirty="0"/>
          </a:p>
          <a:p>
            <a:endParaRPr lang="en-US" dirty="0"/>
          </a:p>
          <a:p>
            <a:pPr marL="0" indent="0">
              <a:lnSpc>
                <a:spcPct val="90000"/>
              </a:lnSpc>
              <a:buNone/>
            </a:pPr>
            <a:r>
              <a:rPr lang="en-US" b="1" dirty="0">
                <a:solidFill>
                  <a:srgbClr val="002060"/>
                </a:solidFill>
                <a:latin typeface="Arial" panose="020B0604020202020204" pitchFamily="34" charset="0"/>
                <a:cs typeface="Arial" panose="020B0604020202020204" pitchFamily="34" charset="0"/>
              </a:rPr>
              <a:t>Panel Presentations </a:t>
            </a:r>
          </a:p>
          <a:p>
            <a:pPr lvl="1">
              <a:lnSpc>
                <a:spcPct val="90000"/>
              </a:lnSpc>
            </a:pPr>
            <a:r>
              <a:rPr lang="en-US" sz="2400" dirty="0">
                <a:latin typeface="Arial" panose="020B0604020202020204" pitchFamily="34" charset="0"/>
                <a:cs typeface="Arial" panose="020B0604020202020204" pitchFamily="34" charset="0"/>
              </a:rPr>
              <a:t>First step in the two-part Examination process</a:t>
            </a:r>
          </a:p>
          <a:p>
            <a:pPr lvl="1">
              <a:lnSpc>
                <a:spcPct val="90000"/>
              </a:lnSpc>
            </a:pPr>
            <a:r>
              <a:rPr lang="en-US" sz="2400" dirty="0">
                <a:latin typeface="Arial" panose="020B0604020202020204" pitchFamily="34" charset="0"/>
                <a:cs typeface="Arial" panose="020B0604020202020204" pitchFamily="34" charset="0"/>
              </a:rPr>
              <a:t>Includes a </a:t>
            </a:r>
            <a:r>
              <a:rPr lang="en-US" sz="2400" b="1" dirty="0">
                <a:solidFill>
                  <a:srgbClr val="002060"/>
                </a:solidFill>
                <a:latin typeface="Arial" panose="020B0604020202020204" pitchFamily="34" charset="0"/>
                <a:cs typeface="Arial" panose="020B0604020202020204" pitchFamily="34" charset="0"/>
              </a:rPr>
              <a:t>portfolio review </a:t>
            </a:r>
            <a:r>
              <a:rPr lang="en-US" sz="2400" dirty="0">
                <a:latin typeface="Arial" panose="020B0604020202020204" pitchFamily="34" charset="0"/>
                <a:cs typeface="Arial" panose="020B0604020202020204" pitchFamily="34" charset="0"/>
              </a:rPr>
              <a:t>and an </a:t>
            </a:r>
            <a:r>
              <a:rPr lang="en-US" sz="2400" b="1" dirty="0">
                <a:solidFill>
                  <a:srgbClr val="002060"/>
                </a:solidFill>
                <a:latin typeface="Arial" panose="020B0604020202020204" pitchFamily="34" charset="0"/>
                <a:cs typeface="Arial" panose="020B0604020202020204" pitchFamily="34" charset="0"/>
              </a:rPr>
              <a:t>advance Questionnaire</a:t>
            </a:r>
          </a:p>
          <a:p>
            <a:pPr lvl="1">
              <a:lnSpc>
                <a:spcPct val="90000"/>
              </a:lnSpc>
            </a:pPr>
            <a:r>
              <a:rPr lang="en-US" sz="2400" dirty="0">
                <a:latin typeface="Arial" panose="020B0604020202020204" pitchFamily="34" charset="0"/>
                <a:cs typeface="Arial" panose="020B0604020202020204" pitchFamily="34" charset="0"/>
              </a:rPr>
              <a:t>Assesses </a:t>
            </a:r>
            <a:r>
              <a:rPr lang="en-US" sz="2400" b="1" dirty="0">
                <a:solidFill>
                  <a:srgbClr val="002060"/>
                </a:solidFill>
                <a:latin typeface="Arial" panose="020B0604020202020204" pitchFamily="34" charset="0"/>
                <a:cs typeface="Arial" panose="020B0604020202020204" pitchFamily="34" charset="0"/>
              </a:rPr>
              <a:t>KSAs</a:t>
            </a:r>
            <a:r>
              <a:rPr lang="en-US" sz="2400" b="1" dirty="0">
                <a:solidFill>
                  <a:srgbClr val="00009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that are not able to be evaluated on the computer-based Examination</a:t>
            </a:r>
          </a:p>
          <a:p>
            <a:pPr lvl="1">
              <a:lnSpc>
                <a:spcPct val="90000"/>
              </a:lnSpc>
            </a:pPr>
            <a:r>
              <a:rPr lang="en-US" sz="2400" dirty="0">
                <a:latin typeface="Arial" panose="020B0604020202020204" pitchFamily="34" charset="0"/>
                <a:cs typeface="Arial" panose="020B0604020202020204" pitchFamily="34" charset="0"/>
              </a:rPr>
              <a:t>Conducted by a </a:t>
            </a:r>
            <a:r>
              <a:rPr lang="en-US" sz="2400" b="1" dirty="0">
                <a:solidFill>
                  <a:srgbClr val="002060"/>
                </a:solidFill>
                <a:latin typeface="Arial" panose="020B0604020202020204" pitchFamily="34" charset="0"/>
                <a:cs typeface="Arial" panose="020B0604020202020204" pitchFamily="34" charset="0"/>
              </a:rPr>
              <a:t>3-member panel of Accredited professionals</a:t>
            </a:r>
          </a:p>
          <a:p>
            <a:pPr lvl="1"/>
            <a:r>
              <a:rPr lang="en-US" sz="2400" dirty="0">
                <a:latin typeface="Arial" panose="020B0604020202020204" pitchFamily="34" charset="0"/>
                <a:cs typeface="Arial" panose="020B0604020202020204" pitchFamily="34" charset="0"/>
              </a:rPr>
              <a:t>Dress: </a:t>
            </a:r>
            <a:r>
              <a:rPr lang="en-US" sz="2400" b="1" dirty="0">
                <a:solidFill>
                  <a:srgbClr val="002060"/>
                </a:solidFill>
                <a:latin typeface="Arial" panose="020B0604020202020204" pitchFamily="34" charset="0"/>
                <a:cs typeface="Arial" panose="020B0604020202020204" pitchFamily="34" charset="0"/>
              </a:rPr>
              <a:t>Business professional </a:t>
            </a:r>
            <a:r>
              <a:rPr lang="en-US" sz="2400" dirty="0">
                <a:latin typeface="Arial" panose="020B0604020202020204" pitchFamily="34" charset="0"/>
                <a:cs typeface="Arial" panose="020B0604020202020204" pitchFamily="34" charset="0"/>
              </a:rPr>
              <a:t>(job interview)</a:t>
            </a:r>
          </a:p>
        </p:txBody>
      </p:sp>
      <p:pic>
        <p:nvPicPr>
          <p:cNvPr id="4" name="Picture 3">
            <a:extLst>
              <a:ext uri="{FF2B5EF4-FFF2-40B4-BE49-F238E27FC236}">
                <a16:creationId xmlns:a16="http://schemas.microsoft.com/office/drawing/2014/main" id="{22CA98C0-87EC-3267-0FAD-B33EDA4E67D5}"/>
              </a:ext>
            </a:extLst>
          </p:cNvPr>
          <p:cNvPicPr>
            <a:picLocks noChangeAspect="1"/>
          </p:cNvPicPr>
          <p:nvPr/>
        </p:nvPicPr>
        <p:blipFill>
          <a:blip r:embed="rId2"/>
          <a:stretch>
            <a:fillRect/>
          </a:stretch>
        </p:blipFill>
        <p:spPr>
          <a:xfrm>
            <a:off x="7266039" y="5480154"/>
            <a:ext cx="1248696" cy="592888"/>
          </a:xfrm>
          <a:prstGeom prst="rect">
            <a:avLst/>
          </a:prstGeom>
        </p:spPr>
      </p:pic>
    </p:spTree>
    <p:extLst>
      <p:ext uri="{BB962C8B-B14F-4D97-AF65-F5344CB8AC3E}">
        <p14:creationId xmlns:p14="http://schemas.microsoft.com/office/powerpoint/2010/main" val="2197535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Portfolio Review / </a:t>
            </a:r>
            <a:br>
              <a:rPr lang="en-US" dirty="0"/>
            </a:br>
            <a:r>
              <a:rPr lang="en-US" dirty="0"/>
              <a:t>Panel Presentation</a:t>
            </a:r>
          </a:p>
        </p:txBody>
      </p:sp>
      <p:sp>
        <p:nvSpPr>
          <p:cNvPr id="3" name="Content Placeholder 2"/>
          <p:cNvSpPr>
            <a:spLocks noGrp="1"/>
          </p:cNvSpPr>
          <p:nvPr>
            <p:ph idx="1"/>
          </p:nvPr>
        </p:nvSpPr>
        <p:spPr>
          <a:xfrm>
            <a:off x="743785" y="244092"/>
            <a:ext cx="7710642" cy="3886200"/>
          </a:xfrm>
        </p:spPr>
        <p:txBody>
          <a:bodyPr>
            <a:noAutofit/>
          </a:bodyPr>
          <a:lstStyle/>
          <a:p>
            <a:endParaRPr lang="en-US" dirty="0"/>
          </a:p>
          <a:p>
            <a:endParaRPr lang="en-US" dirty="0"/>
          </a:p>
          <a:p>
            <a:pPr marL="0" indent="0">
              <a:lnSpc>
                <a:spcPct val="90000"/>
              </a:lnSpc>
              <a:buNone/>
            </a:pPr>
            <a:r>
              <a:rPr lang="en-US" sz="3200" b="1" dirty="0">
                <a:solidFill>
                  <a:srgbClr val="002060"/>
                </a:solidFill>
                <a:latin typeface="Arial" panose="020B0604020202020204" pitchFamily="34" charset="0"/>
                <a:cs typeface="Arial" panose="020B0604020202020204" pitchFamily="34" charset="0"/>
              </a:rPr>
              <a:t>So what happens </a:t>
            </a:r>
            <a:r>
              <a:rPr lang="en-US" sz="3200" b="1" i="1" dirty="0">
                <a:solidFill>
                  <a:srgbClr val="002060"/>
                </a:solidFill>
                <a:latin typeface="Arial" panose="020B0604020202020204" pitchFamily="34" charset="0"/>
                <a:cs typeface="Arial" panose="020B0604020202020204" pitchFamily="34" charset="0"/>
              </a:rPr>
              <a:t>next</a:t>
            </a:r>
            <a:r>
              <a:rPr lang="en-US" sz="3200" b="1" dirty="0">
                <a:solidFill>
                  <a:srgbClr val="002060"/>
                </a:solidFill>
                <a:latin typeface="Arial" panose="020B0604020202020204" pitchFamily="34" charset="0"/>
                <a:cs typeface="Arial" panose="020B0604020202020204" pitchFamily="34" charset="0"/>
              </a:rPr>
              <a:t>?</a:t>
            </a:r>
          </a:p>
          <a:p>
            <a:pPr lvl="1">
              <a:lnSpc>
                <a:spcPct val="90000"/>
              </a:lnSpc>
            </a:pPr>
            <a:r>
              <a:rPr lang="en-US" sz="2800" dirty="0">
                <a:latin typeface="Arial" panose="020B0604020202020204" pitchFamily="34" charset="0"/>
                <a:cs typeface="Arial" panose="020B0604020202020204" pitchFamily="34" charset="0"/>
              </a:rPr>
              <a:t>Recommendation to the UAB to </a:t>
            </a:r>
            <a:r>
              <a:rPr lang="en-US" sz="2800" b="1" i="1" dirty="0">
                <a:solidFill>
                  <a:srgbClr val="002060"/>
                </a:solidFill>
                <a:latin typeface="Arial" panose="020B0604020202020204" pitchFamily="34" charset="0"/>
                <a:cs typeface="Arial" panose="020B0604020202020204" pitchFamily="34" charset="0"/>
              </a:rPr>
              <a:t>Advance</a:t>
            </a:r>
            <a:r>
              <a:rPr lang="en-US" sz="2800" b="1" dirty="0">
                <a:solidFill>
                  <a:srgbClr val="002060"/>
                </a:solidFill>
                <a:latin typeface="Arial" panose="020B0604020202020204" pitchFamily="34" charset="0"/>
                <a:cs typeface="Arial" panose="020B0604020202020204" pitchFamily="34" charset="0"/>
              </a:rPr>
              <a:t> or N</a:t>
            </a:r>
            <a:r>
              <a:rPr lang="en-US" sz="2800" b="1" i="1" dirty="0">
                <a:solidFill>
                  <a:srgbClr val="002060"/>
                </a:solidFill>
                <a:latin typeface="Arial" panose="020B0604020202020204" pitchFamily="34" charset="0"/>
                <a:cs typeface="Arial" panose="020B0604020202020204" pitchFamily="34" charset="0"/>
              </a:rPr>
              <a:t>ot Advance</a:t>
            </a:r>
            <a:r>
              <a:rPr lang="en-US" sz="2800" b="1" dirty="0">
                <a:solidFill>
                  <a:srgbClr val="002060"/>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the candidate to take the computer-based Examination</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lvl="1">
              <a:lnSpc>
                <a:spcPct val="90000"/>
              </a:lnSpc>
            </a:pPr>
            <a:r>
              <a:rPr lang="en-US" sz="2800" dirty="0">
                <a:latin typeface="Arial" panose="020B0604020202020204" pitchFamily="34" charset="0"/>
                <a:cs typeface="Arial" panose="020B0604020202020204" pitchFamily="34" charset="0"/>
              </a:rPr>
              <a:t>Candidates may take the computer-based Examination </a:t>
            </a:r>
            <a:r>
              <a:rPr lang="en-US" sz="2800" b="1" i="1" dirty="0">
                <a:solidFill>
                  <a:srgbClr val="002060"/>
                </a:solidFill>
                <a:latin typeface="Arial" panose="020B0604020202020204" pitchFamily="34" charset="0"/>
                <a:cs typeface="Arial" panose="020B0604020202020204" pitchFamily="34" charset="0"/>
              </a:rPr>
              <a:t>only after they have been Advanced</a:t>
            </a:r>
            <a:r>
              <a:rPr lang="en-US" sz="2800" dirty="0">
                <a:solidFill>
                  <a:srgbClr val="002060"/>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from the Panel Presentation</a:t>
            </a:r>
          </a:p>
          <a:p>
            <a:endParaRPr lang="en-US" sz="2800" dirty="0"/>
          </a:p>
        </p:txBody>
      </p:sp>
      <p:pic>
        <p:nvPicPr>
          <p:cNvPr id="4" name="Picture 3">
            <a:extLst>
              <a:ext uri="{FF2B5EF4-FFF2-40B4-BE49-F238E27FC236}">
                <a16:creationId xmlns:a16="http://schemas.microsoft.com/office/drawing/2014/main" id="{B24BD75C-73A6-064B-E79E-66C840A9F7DB}"/>
              </a:ext>
            </a:extLst>
          </p:cNvPr>
          <p:cNvPicPr>
            <a:picLocks noChangeAspect="1"/>
          </p:cNvPicPr>
          <p:nvPr/>
        </p:nvPicPr>
        <p:blipFill>
          <a:blip r:embed="rId2"/>
          <a:stretch>
            <a:fillRect/>
          </a:stretch>
        </p:blipFill>
        <p:spPr>
          <a:xfrm>
            <a:off x="7266039" y="5480154"/>
            <a:ext cx="1248696" cy="592888"/>
          </a:xfrm>
          <a:prstGeom prst="rect">
            <a:avLst/>
          </a:prstGeom>
        </p:spPr>
      </p:pic>
    </p:spTree>
    <p:extLst>
      <p:ext uri="{BB962C8B-B14F-4D97-AF65-F5344CB8AC3E}">
        <p14:creationId xmlns:p14="http://schemas.microsoft.com/office/powerpoint/2010/main" val="1015668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Portfolio Review / </a:t>
            </a:r>
            <a:br>
              <a:rPr lang="en-US" dirty="0"/>
            </a:br>
            <a:r>
              <a:rPr lang="en-US" dirty="0"/>
              <a:t>Panel Presentation </a:t>
            </a:r>
            <a:br>
              <a:rPr lang="en-US" dirty="0"/>
            </a:br>
            <a:endParaRPr lang="en-US" sz="2700" dirty="0"/>
          </a:p>
        </p:txBody>
      </p:sp>
      <p:sp>
        <p:nvSpPr>
          <p:cNvPr id="3" name="Content Placeholder 2"/>
          <p:cNvSpPr>
            <a:spLocks noGrp="1"/>
          </p:cNvSpPr>
          <p:nvPr>
            <p:ph idx="1"/>
          </p:nvPr>
        </p:nvSpPr>
        <p:spPr>
          <a:xfrm>
            <a:off x="761999" y="709127"/>
            <a:ext cx="8003991" cy="4511066"/>
          </a:xfrm>
        </p:spPr>
        <p:txBody>
          <a:bodyPr>
            <a:noAutofit/>
          </a:bodyPr>
          <a:lstStyle/>
          <a:p>
            <a:pPr marL="0" indent="0">
              <a:lnSpc>
                <a:spcPct val="90000"/>
              </a:lnSpc>
              <a:buNone/>
            </a:pPr>
            <a:r>
              <a:rPr lang="en-US" sz="3000" i="1" dirty="0">
                <a:solidFill>
                  <a:srgbClr val="FF0000"/>
                </a:solidFill>
                <a:latin typeface="Impact" panose="020B0806030902050204" pitchFamily="34" charset="0"/>
                <a:cs typeface="Dosis" charset="0"/>
              </a:rPr>
              <a:t>THIS JUST IN:</a:t>
            </a:r>
          </a:p>
          <a:p>
            <a:pPr marL="0" indent="0">
              <a:lnSpc>
                <a:spcPct val="90000"/>
              </a:lnSpc>
              <a:buNone/>
            </a:pPr>
            <a:r>
              <a:rPr lang="en-US" sz="2800" b="1" u="sng" dirty="0">
                <a:solidFill>
                  <a:srgbClr val="002060"/>
                </a:solidFill>
                <a:latin typeface="Arial" panose="020B0604020202020204" pitchFamily="34" charset="0"/>
                <a:cs typeface="Arial" panose="020B0604020202020204" pitchFamily="34" charset="0"/>
              </a:rPr>
              <a:t>Panel Presentation Dates (# Groups)</a:t>
            </a:r>
          </a:p>
          <a:p>
            <a:pPr>
              <a:lnSpc>
                <a:spcPct val="90000"/>
              </a:lnSpc>
            </a:pPr>
            <a:r>
              <a:rPr lang="en-US" sz="3200" b="1" dirty="0">
                <a:latin typeface="Arial" panose="020B0604020202020204" pitchFamily="34" charset="0"/>
                <a:cs typeface="Arial" panose="020B0604020202020204" pitchFamily="34" charset="0"/>
              </a:rPr>
              <a:t>Date / Time</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Location</a:t>
            </a:r>
          </a:p>
          <a:p>
            <a:pPr>
              <a:lnSpc>
                <a:spcPct val="90000"/>
              </a:lnSpc>
            </a:pPr>
            <a:r>
              <a:rPr lang="en-US" sz="2800" b="1" dirty="0">
                <a:latin typeface="Arial" panose="020B0604020202020204" pitchFamily="34" charset="0"/>
                <a:cs typeface="Arial" panose="020B0604020202020204" pitchFamily="34" charset="0"/>
              </a:rPr>
              <a:t>Date / Time</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Location</a:t>
            </a:r>
          </a:p>
          <a:p>
            <a:pPr>
              <a:lnSpc>
                <a:spcPct val="90000"/>
              </a:lnSpc>
            </a:pPr>
            <a:endParaRPr lang="en-US" sz="2800" dirty="0">
              <a:latin typeface="Arial" panose="020B0604020202020204" pitchFamily="34" charset="0"/>
              <a:cs typeface="Arial" panose="020B0604020202020204" pitchFamily="34" charset="0"/>
            </a:endParaRPr>
          </a:p>
          <a:p>
            <a:pPr marL="0" indent="0">
              <a:buNone/>
            </a:pPr>
            <a:endParaRPr lang="en-US" sz="2800" dirty="0"/>
          </a:p>
        </p:txBody>
      </p:sp>
      <p:pic>
        <p:nvPicPr>
          <p:cNvPr id="4" name="Picture 3">
            <a:extLst>
              <a:ext uri="{FF2B5EF4-FFF2-40B4-BE49-F238E27FC236}">
                <a16:creationId xmlns:a16="http://schemas.microsoft.com/office/drawing/2014/main" id="{F7116E59-81FA-9A9F-5179-6E447A6AF703}"/>
              </a:ext>
            </a:extLst>
          </p:cNvPr>
          <p:cNvPicPr>
            <a:picLocks noChangeAspect="1"/>
          </p:cNvPicPr>
          <p:nvPr/>
        </p:nvPicPr>
        <p:blipFill>
          <a:blip r:embed="rId2"/>
          <a:stretch>
            <a:fillRect/>
          </a:stretch>
        </p:blipFill>
        <p:spPr>
          <a:xfrm>
            <a:off x="7266039" y="5480154"/>
            <a:ext cx="1248696" cy="592888"/>
          </a:xfrm>
          <a:prstGeom prst="rect">
            <a:avLst/>
          </a:prstGeom>
        </p:spPr>
      </p:pic>
    </p:spTree>
    <p:extLst>
      <p:ext uri="{BB962C8B-B14F-4D97-AF65-F5344CB8AC3E}">
        <p14:creationId xmlns:p14="http://schemas.microsoft.com/office/powerpoint/2010/main" val="3328997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APR</a:t>
            </a:r>
          </a:p>
        </p:txBody>
      </p:sp>
      <p:sp>
        <p:nvSpPr>
          <p:cNvPr id="3" name="Content Placeholder 2"/>
          <p:cNvSpPr>
            <a:spLocks noGrp="1"/>
          </p:cNvSpPr>
          <p:nvPr>
            <p:ph idx="1"/>
          </p:nvPr>
        </p:nvSpPr>
        <p:spPr>
          <a:xfrm>
            <a:off x="762000" y="742070"/>
            <a:ext cx="8043529" cy="4981543"/>
          </a:xfrm>
        </p:spPr>
        <p:txBody>
          <a:bodyPr>
            <a:normAutofit fontScale="85000" lnSpcReduction="20000"/>
          </a:bodyPr>
          <a:lstStyle/>
          <a:p>
            <a:pPr marL="0" indent="0">
              <a:buNone/>
            </a:pPr>
            <a:r>
              <a:rPr lang="en-US" b="1" dirty="0" err="1">
                <a:latin typeface="Arial" panose="020B0604020202020204" pitchFamily="34" charset="0"/>
                <a:cs typeface="Arial" panose="020B0604020202020204" pitchFamily="34" charset="0"/>
              </a:rPr>
              <a:t>APReadiness</a:t>
            </a:r>
            <a:r>
              <a:rPr lang="en-US" b="1" dirty="0">
                <a:latin typeface="Arial" panose="020B0604020202020204" pitchFamily="34" charset="0"/>
                <a:cs typeface="Arial" panose="020B0604020202020204" pitchFamily="34" charset="0"/>
              </a:rPr>
              <a:t>… </a:t>
            </a:r>
            <a:br>
              <a:rPr lang="en-US"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Do you have a designated APR chair?</a:t>
            </a:r>
          </a:p>
          <a:p>
            <a:r>
              <a:rPr lang="en-US" dirty="0">
                <a:latin typeface="Arial" panose="020B0604020202020204" pitchFamily="34" charset="0"/>
                <a:cs typeface="Arial" panose="020B0604020202020204" pitchFamily="34" charset="0"/>
              </a:rPr>
              <a:t>Current APR willing to support/amplify/promote the importance of APR and messaging to chapter?</a:t>
            </a:r>
          </a:p>
          <a:p>
            <a:r>
              <a:rPr lang="en-US" dirty="0">
                <a:latin typeface="Arial" panose="020B0604020202020204" pitchFamily="34" charset="0"/>
                <a:cs typeface="Arial" panose="020B0604020202020204" pitchFamily="34" charset="0"/>
              </a:rPr>
              <a:t>Board willing to provide financial support ($150-200 reimbursement as incentive to each candidate)?</a:t>
            </a:r>
          </a:p>
          <a:p>
            <a:r>
              <a:rPr lang="en-US" dirty="0">
                <a:latin typeface="Arial" panose="020B0604020202020204" pitchFamily="34" charset="0"/>
                <a:cs typeface="Arial" panose="020B0604020202020204" pitchFamily="34" charset="0"/>
              </a:rPr>
              <a:t>Enough APRs to assist with panel presentations, mentorship, leading study sessions?</a:t>
            </a:r>
          </a:p>
          <a:p>
            <a:r>
              <a:rPr lang="en-US" dirty="0">
                <a:latin typeface="Arial" panose="020B0604020202020204" pitchFamily="34" charset="0"/>
                <a:cs typeface="Arial" panose="020B0604020202020204" pitchFamily="34" charset="0"/>
              </a:rPr>
              <a:t>Ready to support on social media channels (time commitment)?</a:t>
            </a:r>
          </a:p>
          <a:p>
            <a:r>
              <a:rPr lang="en-US" dirty="0">
                <a:latin typeface="Arial" panose="020B0604020202020204" pitchFamily="34" charset="0"/>
                <a:cs typeface="Arial" panose="020B0604020202020204" pitchFamily="34" charset="0"/>
              </a:rPr>
              <a:t>Enough energy, drive to succeed, cheerleader hat?</a:t>
            </a:r>
          </a:p>
          <a:p>
            <a:r>
              <a:rPr lang="en-US" dirty="0">
                <a:latin typeface="Arial" panose="020B0604020202020204" pitchFamily="34" charset="0"/>
                <a:cs typeface="Arial" panose="020B0604020202020204" pitchFamily="34" charset="0"/>
              </a:rPr>
              <a:t>Location/space/online capabilities?</a:t>
            </a:r>
          </a:p>
          <a:p>
            <a:r>
              <a:rPr lang="en-US" dirty="0">
                <a:latin typeface="Arial" panose="020B0604020202020204" pitchFamily="34" charset="0"/>
                <a:cs typeface="Arial" panose="020B0604020202020204" pitchFamily="34" charset="0"/>
              </a:rPr>
              <a:t>Someone to organize, share panel packets, connect with candidates?</a:t>
            </a:r>
          </a:p>
          <a:p>
            <a:r>
              <a:rPr lang="en-US" dirty="0">
                <a:latin typeface="Arial" panose="020B0604020202020204" pitchFamily="34" charset="0"/>
                <a:cs typeface="Arial" panose="020B0604020202020204" pitchFamily="34" charset="0"/>
              </a:rPr>
              <a:t>Resources (sample questionnaires, portfolios, etc.)?</a:t>
            </a:r>
          </a:p>
          <a:p>
            <a:r>
              <a:rPr lang="en-US" dirty="0">
                <a:latin typeface="Arial" panose="020B0604020202020204" pitchFamily="34" charset="0"/>
                <a:cs typeface="Arial" panose="020B0604020202020204" pitchFamily="34" charset="0"/>
              </a:rPr>
              <a:t>Your own ideas?</a:t>
            </a:r>
          </a:p>
          <a:p>
            <a:r>
              <a:rPr lang="en-US" dirty="0">
                <a:latin typeface="Arial" panose="020B0604020202020204" pitchFamily="34" charset="0"/>
                <a:cs typeface="Arial" panose="020B0604020202020204" pitchFamily="34" charset="0"/>
              </a:rPr>
              <a:t>If yes…</a:t>
            </a:r>
          </a:p>
          <a:p>
            <a:endParaRPr lang="en-US" sz="2000" dirty="0">
              <a:latin typeface="Arial" panose="020B0604020202020204" pitchFamily="34"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A2457620-30CA-E055-0ECE-AED12CF21F83}"/>
              </a:ext>
            </a:extLst>
          </p:cNvPr>
          <p:cNvPicPr>
            <a:picLocks noChangeAspect="1"/>
          </p:cNvPicPr>
          <p:nvPr/>
        </p:nvPicPr>
        <p:blipFill>
          <a:blip r:embed="rId3"/>
          <a:stretch>
            <a:fillRect/>
          </a:stretch>
        </p:blipFill>
        <p:spPr>
          <a:xfrm>
            <a:off x="7266039" y="5480154"/>
            <a:ext cx="1248696" cy="592888"/>
          </a:xfrm>
          <a:prstGeom prst="rect">
            <a:avLst/>
          </a:prstGeom>
        </p:spPr>
      </p:pic>
    </p:spTree>
    <p:extLst>
      <p:ext uri="{BB962C8B-B14F-4D97-AF65-F5344CB8AC3E}">
        <p14:creationId xmlns:p14="http://schemas.microsoft.com/office/powerpoint/2010/main" val="746996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Demystifying the</a:t>
            </a:r>
            <a:br>
              <a:rPr lang="en-US" dirty="0"/>
            </a:br>
            <a:r>
              <a:rPr lang="en-US" dirty="0"/>
              <a:t>APR Exam</a:t>
            </a:r>
          </a:p>
        </p:txBody>
      </p:sp>
      <p:sp>
        <p:nvSpPr>
          <p:cNvPr id="3" name="Content Placeholder 2"/>
          <p:cNvSpPr>
            <a:spLocks noGrp="1"/>
          </p:cNvSpPr>
          <p:nvPr>
            <p:ph idx="1"/>
          </p:nvPr>
        </p:nvSpPr>
        <p:spPr>
          <a:xfrm>
            <a:off x="762000" y="498409"/>
            <a:ext cx="7710642" cy="3886200"/>
          </a:xfrm>
        </p:spPr>
        <p:txBody>
          <a:bodyPr>
            <a:noAutofit/>
          </a:bodyPr>
          <a:lstStyle/>
          <a:p>
            <a:endParaRPr lang="en-US" dirty="0"/>
          </a:p>
          <a:p>
            <a:endParaRPr lang="en-US" dirty="0"/>
          </a:p>
          <a:p>
            <a:r>
              <a:rPr lang="en-US" sz="2000" b="1" dirty="0">
                <a:solidFill>
                  <a:srgbClr val="002060"/>
                </a:solidFill>
                <a:latin typeface="Arial" panose="020B0604020202020204" pitchFamily="34" charset="0"/>
                <a:cs typeface="Arial" panose="020B0604020202020204" pitchFamily="34" charset="0"/>
              </a:rPr>
              <a:t>The Computer-based Exam (CBE) </a:t>
            </a:r>
            <a:r>
              <a:rPr lang="en-US" sz="2000" dirty="0">
                <a:latin typeface="Arial" panose="020B0604020202020204" pitchFamily="34" charset="0"/>
                <a:cs typeface="Arial" panose="020B0604020202020204" pitchFamily="34" charset="0"/>
              </a:rPr>
              <a:t>is computer-delivered and scored (requires 2 forms of I.D.)</a:t>
            </a:r>
          </a:p>
          <a:p>
            <a:r>
              <a:rPr lang="en-US" sz="2000" dirty="0">
                <a:latin typeface="Arial" panose="020B0604020202020204" pitchFamily="34" charset="0"/>
                <a:cs typeface="Arial" panose="020B0604020202020204" pitchFamily="34" charset="0"/>
              </a:rPr>
              <a:t>Exam is </a:t>
            </a:r>
            <a:r>
              <a:rPr lang="en-US" sz="2000" b="1" u="sng" dirty="0">
                <a:solidFill>
                  <a:srgbClr val="002060"/>
                </a:solidFill>
                <a:latin typeface="Arial" panose="020B0604020202020204" pitchFamily="34" charset="0"/>
                <a:cs typeface="Arial" panose="020B0604020202020204" pitchFamily="34" charset="0"/>
              </a:rPr>
              <a:t>100% multiple-choice questions</a:t>
            </a:r>
          </a:p>
          <a:p>
            <a:r>
              <a:rPr lang="en-US" sz="2000" dirty="0">
                <a:latin typeface="Arial" panose="020B0604020202020204" pitchFamily="34" charset="0"/>
                <a:cs typeface="Arial" panose="020B0604020202020204" pitchFamily="34" charset="0"/>
              </a:rPr>
              <a:t>Virtual Exam takes </a:t>
            </a:r>
            <a:r>
              <a:rPr lang="en-US" sz="2000" b="1" dirty="0">
                <a:solidFill>
                  <a:srgbClr val="FF0000"/>
                </a:solidFill>
                <a:latin typeface="Arial" panose="020B0604020202020204" pitchFamily="34" charset="0"/>
                <a:cs typeface="Arial" panose="020B0604020202020204" pitchFamily="34" charset="0"/>
              </a:rPr>
              <a:t>3 hours, 45 minutes</a:t>
            </a:r>
          </a:p>
          <a:p>
            <a:r>
              <a:rPr lang="en-US" sz="2000" b="1" u="sng" dirty="0">
                <a:solidFill>
                  <a:srgbClr val="002060"/>
                </a:solidFill>
                <a:latin typeface="Arial" panose="020B0604020202020204" pitchFamily="34" charset="0"/>
                <a:cs typeface="Arial" panose="020B0604020202020204" pitchFamily="34" charset="0"/>
              </a:rPr>
              <a:t>Results are immediate</a:t>
            </a:r>
            <a:r>
              <a:rPr lang="en-US" sz="2000" b="1" dirty="0">
                <a:solidFill>
                  <a:srgbClr val="00206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(including percentage scores in each section)</a:t>
            </a:r>
          </a:p>
          <a:p>
            <a:endParaRPr lang="en-US" sz="2800" dirty="0"/>
          </a:p>
        </p:txBody>
      </p:sp>
      <p:pic>
        <p:nvPicPr>
          <p:cNvPr id="4" name="Picture 3">
            <a:extLst>
              <a:ext uri="{FF2B5EF4-FFF2-40B4-BE49-F238E27FC236}">
                <a16:creationId xmlns:a16="http://schemas.microsoft.com/office/drawing/2014/main" id="{A73EF4CF-A411-3DEA-433C-92EED8B4F7F6}"/>
              </a:ext>
            </a:extLst>
          </p:cNvPr>
          <p:cNvPicPr>
            <a:picLocks noChangeAspect="1"/>
          </p:cNvPicPr>
          <p:nvPr/>
        </p:nvPicPr>
        <p:blipFill>
          <a:blip r:embed="rId2"/>
          <a:stretch>
            <a:fillRect/>
          </a:stretch>
        </p:blipFill>
        <p:spPr>
          <a:xfrm>
            <a:off x="7266039" y="5480154"/>
            <a:ext cx="1248696" cy="592888"/>
          </a:xfrm>
          <a:prstGeom prst="rect">
            <a:avLst/>
          </a:prstGeom>
        </p:spPr>
      </p:pic>
    </p:spTree>
    <p:extLst>
      <p:ext uri="{BB962C8B-B14F-4D97-AF65-F5344CB8AC3E}">
        <p14:creationId xmlns:p14="http://schemas.microsoft.com/office/powerpoint/2010/main" val="3681440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Demystifying the</a:t>
            </a:r>
            <a:br>
              <a:rPr lang="en-US" dirty="0"/>
            </a:br>
            <a:r>
              <a:rPr lang="en-US" dirty="0"/>
              <a:t>APR Exam</a:t>
            </a:r>
          </a:p>
        </p:txBody>
      </p:sp>
      <p:sp>
        <p:nvSpPr>
          <p:cNvPr id="3" name="Content Placeholder 2"/>
          <p:cNvSpPr>
            <a:spLocks noGrp="1"/>
          </p:cNvSpPr>
          <p:nvPr>
            <p:ph idx="1"/>
          </p:nvPr>
        </p:nvSpPr>
        <p:spPr>
          <a:xfrm>
            <a:off x="762000" y="498409"/>
            <a:ext cx="7710642" cy="3886200"/>
          </a:xfrm>
        </p:spPr>
        <p:txBody>
          <a:bodyPr>
            <a:noAutofit/>
          </a:bodyPr>
          <a:lstStyle/>
          <a:p>
            <a:endParaRPr lang="en-US" dirty="0"/>
          </a:p>
          <a:p>
            <a:endParaRPr lang="en-US" dirty="0"/>
          </a:p>
          <a:p>
            <a:pPr marL="0" indent="0">
              <a:lnSpc>
                <a:spcPct val="80000"/>
              </a:lnSpc>
              <a:buNone/>
            </a:pPr>
            <a:r>
              <a:rPr lang="en-US" sz="2000" b="1" dirty="0">
                <a:solidFill>
                  <a:srgbClr val="002060"/>
                </a:solidFill>
                <a:latin typeface="Arial" panose="020B0604020202020204" pitchFamily="34" charset="0"/>
                <a:cs typeface="Arial" panose="020B0604020202020204" pitchFamily="34" charset="0"/>
              </a:rPr>
              <a:t>Who is eligible?</a:t>
            </a:r>
          </a:p>
          <a:p>
            <a:pPr lvl="1">
              <a:lnSpc>
                <a:spcPct val="80000"/>
              </a:lnSpc>
            </a:pPr>
            <a:r>
              <a:rPr lang="en-US" sz="2000" dirty="0">
                <a:latin typeface="Arial" panose="020B0604020202020204" pitchFamily="34" charset="0"/>
                <a:cs typeface="Arial" panose="020B0604020202020204" pitchFamily="34" charset="0"/>
              </a:rPr>
              <a:t>Members of all 8 participating organizations (POs)</a:t>
            </a:r>
          </a:p>
          <a:p>
            <a:pPr lvl="1">
              <a:lnSpc>
                <a:spcPct val="80000"/>
              </a:lnSpc>
            </a:pPr>
            <a:r>
              <a:rPr lang="en-US" sz="2000" i="1" dirty="0">
                <a:latin typeface="Arial" panose="020B0604020202020204" pitchFamily="34" charset="0"/>
                <a:cs typeface="Arial" panose="020B0604020202020204" pitchFamily="34" charset="0"/>
              </a:rPr>
              <a:t>Recommended</a:t>
            </a:r>
            <a:r>
              <a:rPr lang="en-US" sz="2000" dirty="0">
                <a:latin typeface="Arial" panose="020B0604020202020204" pitchFamily="34" charset="0"/>
                <a:cs typeface="Arial" panose="020B0604020202020204" pitchFamily="34" charset="0"/>
              </a:rPr>
              <a:t> </a:t>
            </a:r>
            <a:r>
              <a:rPr lang="en-US" sz="2000" b="1" dirty="0">
                <a:solidFill>
                  <a:srgbClr val="002060"/>
                </a:solidFill>
                <a:latin typeface="Arial" panose="020B0604020202020204" pitchFamily="34" charset="0"/>
                <a:cs typeface="Arial" panose="020B0604020202020204" pitchFamily="34" charset="0"/>
              </a:rPr>
              <a:t>5+ years of paid, full-time professional experience</a:t>
            </a:r>
            <a:r>
              <a:rPr lang="en-US" sz="2000" dirty="0">
                <a:solidFill>
                  <a:srgbClr val="002060"/>
                </a:solidFill>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 or in </a:t>
            </a:r>
            <a:r>
              <a:rPr lang="en-US" sz="2000" b="1" dirty="0">
                <a:solidFill>
                  <a:srgbClr val="002060"/>
                </a:solidFill>
                <a:latin typeface="Arial" panose="020B0604020202020204" pitchFamily="34" charset="0"/>
                <a:cs typeface="Arial" panose="020B0604020202020204" pitchFamily="34" charset="0"/>
              </a:rPr>
              <a:t>teaching or administration of public relations courses </a:t>
            </a:r>
            <a:r>
              <a:rPr lang="en-US" sz="2000" dirty="0">
                <a:latin typeface="Arial" panose="020B0604020202020204" pitchFamily="34" charset="0"/>
                <a:cs typeface="Arial" panose="020B0604020202020204" pitchFamily="34" charset="0"/>
              </a:rPr>
              <a:t>in an accredited college or university</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a:lnSpc>
                <a:spcPct val="80000"/>
              </a:lnSpc>
            </a:pPr>
            <a:r>
              <a:rPr lang="en-US" sz="2000" dirty="0">
                <a:latin typeface="Arial" panose="020B0604020202020204" pitchFamily="34" charset="0"/>
                <a:cs typeface="Arial" panose="020B0604020202020204" pitchFamily="34" charset="0"/>
              </a:rPr>
              <a:t>Fee:  </a:t>
            </a:r>
            <a:r>
              <a:rPr lang="en-US" sz="2000" b="1" dirty="0">
                <a:solidFill>
                  <a:srgbClr val="002060"/>
                </a:solidFill>
                <a:latin typeface="Arial" panose="020B0604020202020204" pitchFamily="34" charset="0"/>
                <a:cs typeface="Arial" panose="020B0604020202020204" pitchFamily="34" charset="0"/>
              </a:rPr>
              <a:t>$385</a:t>
            </a:r>
          </a:p>
          <a:p>
            <a:pPr lvl="1">
              <a:lnSpc>
                <a:spcPct val="80000"/>
              </a:lnSpc>
            </a:pPr>
            <a:r>
              <a:rPr lang="en-US" sz="2000" dirty="0">
                <a:latin typeface="Arial" panose="020B0604020202020204" pitchFamily="34" charset="0"/>
                <a:cs typeface="Arial" panose="020B0604020202020204" pitchFamily="34" charset="0"/>
              </a:rPr>
              <a:t>Some POs offer stipends to their members</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a:lnSpc>
                <a:spcPct val="80000"/>
              </a:lnSpc>
            </a:pPr>
            <a:r>
              <a:rPr lang="en-US" sz="2000" dirty="0">
                <a:latin typeface="Arial" panose="020B0604020202020204" pitchFamily="34" charset="0"/>
                <a:cs typeface="Arial" panose="020B0604020202020204" pitchFamily="34" charset="0"/>
              </a:rPr>
              <a:t>Good “for life,” </a:t>
            </a:r>
            <a:r>
              <a:rPr lang="en-US" sz="2000" b="1" i="1" u="sng" dirty="0">
                <a:solidFill>
                  <a:srgbClr val="002060"/>
                </a:solidFill>
                <a:latin typeface="Arial" panose="020B0604020202020204" pitchFamily="34" charset="0"/>
                <a:cs typeface="Arial" panose="020B0604020202020204" pitchFamily="34" charset="0"/>
              </a:rPr>
              <a:t>with fulfillment of maintenance of Accreditation requirements</a:t>
            </a:r>
            <a:r>
              <a:rPr lang="en-US" sz="2000" i="1" dirty="0">
                <a:solidFill>
                  <a:srgbClr val="00206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and continued membership in participating organization</a:t>
            </a:r>
          </a:p>
          <a:p>
            <a:endParaRPr lang="en-US" sz="2800" dirty="0"/>
          </a:p>
        </p:txBody>
      </p:sp>
      <p:pic>
        <p:nvPicPr>
          <p:cNvPr id="4" name="Picture 3">
            <a:extLst>
              <a:ext uri="{FF2B5EF4-FFF2-40B4-BE49-F238E27FC236}">
                <a16:creationId xmlns:a16="http://schemas.microsoft.com/office/drawing/2014/main" id="{35F2327A-659C-A0A6-504F-D0A26900EB93}"/>
              </a:ext>
            </a:extLst>
          </p:cNvPr>
          <p:cNvPicPr>
            <a:picLocks noChangeAspect="1"/>
          </p:cNvPicPr>
          <p:nvPr/>
        </p:nvPicPr>
        <p:blipFill>
          <a:blip r:embed="rId2"/>
          <a:stretch>
            <a:fillRect/>
          </a:stretch>
        </p:blipFill>
        <p:spPr>
          <a:xfrm>
            <a:off x="7266039" y="5480154"/>
            <a:ext cx="1248696" cy="592888"/>
          </a:xfrm>
          <a:prstGeom prst="rect">
            <a:avLst/>
          </a:prstGeom>
        </p:spPr>
      </p:pic>
    </p:spTree>
    <p:extLst>
      <p:ext uri="{BB962C8B-B14F-4D97-AF65-F5344CB8AC3E}">
        <p14:creationId xmlns:p14="http://schemas.microsoft.com/office/powerpoint/2010/main" val="451929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Demystifying the</a:t>
            </a:r>
            <a:br>
              <a:rPr lang="en-US" dirty="0"/>
            </a:br>
            <a:r>
              <a:rPr lang="en-US" dirty="0"/>
              <a:t>APR Exam</a:t>
            </a:r>
          </a:p>
        </p:txBody>
      </p:sp>
      <p:sp>
        <p:nvSpPr>
          <p:cNvPr id="3" name="Content Placeholder 2"/>
          <p:cNvSpPr>
            <a:spLocks noGrp="1"/>
          </p:cNvSpPr>
          <p:nvPr>
            <p:ph idx="1"/>
          </p:nvPr>
        </p:nvSpPr>
        <p:spPr>
          <a:xfrm>
            <a:off x="762000" y="352660"/>
            <a:ext cx="7710642" cy="3886200"/>
          </a:xfrm>
        </p:spPr>
        <p:txBody>
          <a:bodyPr>
            <a:noAutofit/>
          </a:bodyPr>
          <a:lstStyle/>
          <a:p>
            <a:endParaRPr lang="en-US" dirty="0"/>
          </a:p>
          <a:p>
            <a:endParaRPr lang="en-US" dirty="0"/>
          </a:p>
          <a:p>
            <a:pPr marL="0" indent="0">
              <a:lnSpc>
                <a:spcPct val="80000"/>
              </a:lnSpc>
              <a:buNone/>
              <a:tabLst>
                <a:tab pos="1204913" algn="l"/>
              </a:tabLst>
              <a:defRPr/>
            </a:pPr>
            <a:r>
              <a:rPr lang="en-US" altLang="en-US" sz="2000" b="1" dirty="0">
                <a:solidFill>
                  <a:srgbClr val="FF0000"/>
                </a:solidFill>
                <a:latin typeface="Arial" panose="020B0604020202020204" pitchFamily="34" charset="0"/>
                <a:cs typeface="Arial" panose="020B0604020202020204" pitchFamily="34" charset="0"/>
              </a:rPr>
              <a:t>The Examination </a:t>
            </a:r>
            <a:r>
              <a:rPr lang="en-US" altLang="en-US" sz="2000" b="1" i="1" dirty="0">
                <a:solidFill>
                  <a:srgbClr val="FF0000"/>
                </a:solidFill>
                <a:latin typeface="Arial" panose="020B0604020202020204" pitchFamily="34" charset="0"/>
                <a:cs typeface="Arial" panose="020B0604020202020204" pitchFamily="34" charset="0"/>
              </a:rPr>
              <a:t>process</a:t>
            </a:r>
            <a:r>
              <a:rPr lang="en-US" altLang="en-US" sz="2000" b="1" dirty="0">
                <a:solidFill>
                  <a:srgbClr val="FF0000"/>
                </a:solidFill>
                <a:latin typeface="Arial" panose="020B0604020202020204" pitchFamily="34" charset="0"/>
                <a:cs typeface="Arial" panose="020B0604020202020204" pitchFamily="34" charset="0"/>
              </a:rPr>
              <a:t> tests </a:t>
            </a:r>
            <a:r>
              <a:rPr lang="en-US" altLang="en-US" sz="2000" b="1" dirty="0">
                <a:solidFill>
                  <a:srgbClr val="002060"/>
                </a:solidFill>
                <a:latin typeface="Arial" panose="020B0604020202020204" pitchFamily="34" charset="0"/>
                <a:cs typeface="Arial" panose="020B0604020202020204" pitchFamily="34" charset="0"/>
              </a:rPr>
              <a:t>43 specific KSAs in 6 areas </a:t>
            </a:r>
            <a:br>
              <a:rPr lang="en-US" altLang="en-US" sz="2000" b="1" dirty="0">
                <a:solidFill>
                  <a:srgbClr val="002060"/>
                </a:solidFill>
                <a:latin typeface="Arial" panose="020B0604020202020204" pitchFamily="34" charset="0"/>
                <a:cs typeface="Arial" panose="020B0604020202020204" pitchFamily="34" charset="0"/>
              </a:rPr>
            </a:br>
            <a:r>
              <a:rPr lang="en-US" altLang="en-US" sz="2000" b="1" dirty="0">
                <a:solidFill>
                  <a:srgbClr val="FF0000"/>
                </a:solidFill>
                <a:latin typeface="Arial" panose="020B0604020202020204" pitchFamily="34" charset="0"/>
                <a:cs typeface="Arial" panose="020B0604020202020204" pitchFamily="34" charset="0"/>
              </a:rPr>
              <a:t>of professional practice; 12 are tested in the Panel Presentation, 31 in the computer-based Examination:</a:t>
            </a:r>
          </a:p>
          <a:p>
            <a:pPr marL="0" indent="0">
              <a:lnSpc>
                <a:spcPct val="80000"/>
              </a:lnSpc>
              <a:buNone/>
              <a:tabLst>
                <a:tab pos="1204913" algn="l"/>
              </a:tabLst>
              <a:defRPr/>
            </a:pPr>
            <a:endParaRPr lang="en-US" altLang="en-US" sz="2000" dirty="0">
              <a:latin typeface="Arial" panose="020B0604020202020204" pitchFamily="34" charset="0"/>
              <a:cs typeface="Arial" panose="020B0604020202020204" pitchFamily="34" charset="0"/>
            </a:endParaRPr>
          </a:p>
          <a:p>
            <a:pPr>
              <a:lnSpc>
                <a:spcPct val="80000"/>
              </a:lnSpc>
              <a:tabLst>
                <a:tab pos="1204913" algn="l"/>
              </a:tabLst>
              <a:defRPr/>
            </a:pPr>
            <a:r>
              <a:rPr lang="en-US" altLang="en-US" sz="2000" b="1" dirty="0">
                <a:latin typeface="Arial" panose="020B0604020202020204" pitchFamily="34" charset="0"/>
                <a:cs typeface="Arial" panose="020B0604020202020204" pitchFamily="34" charset="0"/>
              </a:rPr>
              <a:t>(33%) </a:t>
            </a:r>
            <a:r>
              <a:rPr lang="en-US" altLang="en-US" sz="2000" dirty="0">
                <a:latin typeface="Arial" panose="020B0604020202020204" pitchFamily="34" charset="0"/>
                <a:cs typeface="Arial" panose="020B0604020202020204" pitchFamily="34" charset="0"/>
              </a:rPr>
              <a:t>Researching, Planning, Implementing and Evaluating Programs</a:t>
            </a:r>
          </a:p>
          <a:p>
            <a:pPr>
              <a:lnSpc>
                <a:spcPct val="80000"/>
              </a:lnSpc>
              <a:tabLst>
                <a:tab pos="1204913" algn="l"/>
              </a:tabLst>
              <a:defRPr/>
            </a:pPr>
            <a:r>
              <a:rPr lang="en-US" altLang="en-US" sz="2000" b="1" dirty="0">
                <a:latin typeface="Arial" panose="020B0604020202020204" pitchFamily="34" charset="0"/>
                <a:cs typeface="Arial" panose="020B0604020202020204" pitchFamily="34" charset="0"/>
              </a:rPr>
              <a:t>(13%) </a:t>
            </a:r>
            <a:r>
              <a:rPr lang="en-US" altLang="en-US" sz="2000" dirty="0">
                <a:latin typeface="Arial" panose="020B0604020202020204" pitchFamily="34" charset="0"/>
                <a:cs typeface="Arial" panose="020B0604020202020204" pitchFamily="34" charset="0"/>
              </a:rPr>
              <a:t>Applying Ethics and Law</a:t>
            </a:r>
          </a:p>
          <a:p>
            <a:pPr>
              <a:lnSpc>
                <a:spcPct val="80000"/>
              </a:lnSpc>
              <a:tabLst>
                <a:tab pos="1204913" algn="l"/>
              </a:tabLst>
              <a:defRPr/>
            </a:pPr>
            <a:r>
              <a:rPr lang="en-US" altLang="en-US" sz="2000" b="1" dirty="0">
                <a:latin typeface="Arial" panose="020B0604020202020204" pitchFamily="34" charset="0"/>
                <a:cs typeface="Arial" panose="020B0604020202020204" pitchFamily="34" charset="0"/>
              </a:rPr>
              <a:t>(13%) </a:t>
            </a:r>
            <a:r>
              <a:rPr lang="en-US" altLang="en-US" sz="2000" dirty="0">
                <a:latin typeface="Arial" panose="020B0604020202020204" pitchFamily="34" charset="0"/>
                <a:cs typeface="Arial" panose="020B0604020202020204" pitchFamily="34" charset="0"/>
              </a:rPr>
              <a:t>Managing Issues and Crisis Communication</a:t>
            </a:r>
          </a:p>
          <a:p>
            <a:pPr>
              <a:lnSpc>
                <a:spcPct val="80000"/>
              </a:lnSpc>
              <a:tabLst>
                <a:tab pos="1204913" algn="l"/>
              </a:tabLst>
              <a:defRPr/>
            </a:pPr>
            <a:r>
              <a:rPr lang="en-US" altLang="en-US" sz="2000" b="1" dirty="0">
                <a:latin typeface="Arial" panose="020B0604020202020204" pitchFamily="34" charset="0"/>
                <a:cs typeface="Arial" panose="020B0604020202020204" pitchFamily="34" charset="0"/>
              </a:rPr>
              <a:t>(8%) </a:t>
            </a:r>
            <a:r>
              <a:rPr lang="en-US" altLang="en-US" sz="2000" dirty="0">
                <a:latin typeface="Arial" panose="020B0604020202020204" pitchFamily="34" charset="0"/>
                <a:cs typeface="Arial" panose="020B0604020202020204" pitchFamily="34" charset="0"/>
              </a:rPr>
              <a:t>Understanding Communication Models, Theories and History of the Profession</a:t>
            </a:r>
          </a:p>
          <a:p>
            <a:pPr>
              <a:lnSpc>
                <a:spcPct val="80000"/>
              </a:lnSpc>
              <a:tabLst>
                <a:tab pos="1204913" algn="l"/>
              </a:tabLst>
              <a:defRPr/>
            </a:pPr>
            <a:r>
              <a:rPr lang="en-US" altLang="en-US" sz="2000" b="1" dirty="0">
                <a:latin typeface="Arial" panose="020B0604020202020204" pitchFamily="34" charset="0"/>
                <a:cs typeface="Arial" panose="020B0604020202020204" pitchFamily="34" charset="0"/>
              </a:rPr>
              <a:t>(18%) </a:t>
            </a:r>
            <a:r>
              <a:rPr lang="en-US" altLang="en-US" sz="2000" dirty="0">
                <a:latin typeface="Arial" panose="020B0604020202020204" pitchFamily="34" charset="0"/>
                <a:cs typeface="Arial" panose="020B0604020202020204" pitchFamily="34" charset="0"/>
              </a:rPr>
              <a:t>Leading the Public Relations Function</a:t>
            </a:r>
          </a:p>
          <a:p>
            <a:pPr>
              <a:lnSpc>
                <a:spcPct val="80000"/>
              </a:lnSpc>
              <a:tabLst>
                <a:tab pos="1204913" algn="l"/>
              </a:tabLst>
              <a:defRPr/>
            </a:pPr>
            <a:r>
              <a:rPr lang="en-US" altLang="en-US" sz="2000" b="1" dirty="0">
                <a:latin typeface="Arial" panose="020B0604020202020204" pitchFamily="34" charset="0"/>
                <a:cs typeface="Arial" panose="020B0604020202020204" pitchFamily="34" charset="0"/>
              </a:rPr>
              <a:t>(15%) </a:t>
            </a:r>
            <a:r>
              <a:rPr lang="en-US" altLang="en-US" sz="2000" dirty="0">
                <a:latin typeface="Arial" panose="020B0604020202020204" pitchFamily="34" charset="0"/>
                <a:cs typeface="Arial" panose="020B0604020202020204" pitchFamily="34" charset="0"/>
              </a:rPr>
              <a:t>Managing Relationships</a:t>
            </a:r>
          </a:p>
          <a:p>
            <a:endParaRPr lang="en-US" sz="2800" dirty="0"/>
          </a:p>
        </p:txBody>
      </p:sp>
      <p:pic>
        <p:nvPicPr>
          <p:cNvPr id="4" name="Picture 3">
            <a:extLst>
              <a:ext uri="{FF2B5EF4-FFF2-40B4-BE49-F238E27FC236}">
                <a16:creationId xmlns:a16="http://schemas.microsoft.com/office/drawing/2014/main" id="{CB59C183-8276-3AB4-A13F-2A808C6CA21A}"/>
              </a:ext>
            </a:extLst>
          </p:cNvPr>
          <p:cNvPicPr>
            <a:picLocks noChangeAspect="1"/>
          </p:cNvPicPr>
          <p:nvPr/>
        </p:nvPicPr>
        <p:blipFill>
          <a:blip r:embed="rId2"/>
          <a:stretch>
            <a:fillRect/>
          </a:stretch>
        </p:blipFill>
        <p:spPr>
          <a:xfrm>
            <a:off x="7266039" y="5480154"/>
            <a:ext cx="1248696" cy="592888"/>
          </a:xfrm>
          <a:prstGeom prst="rect">
            <a:avLst/>
          </a:prstGeom>
        </p:spPr>
      </p:pic>
    </p:spTree>
    <p:extLst>
      <p:ext uri="{BB962C8B-B14F-4D97-AF65-F5344CB8AC3E}">
        <p14:creationId xmlns:p14="http://schemas.microsoft.com/office/powerpoint/2010/main" val="722357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2487B-D598-810B-8A11-D9607FE139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BA09D3-6799-F1BB-90F6-D7835BE38BB9}"/>
              </a:ext>
            </a:extLst>
          </p:cNvPr>
          <p:cNvSpPr>
            <a:spLocks noGrp="1"/>
          </p:cNvSpPr>
          <p:nvPr>
            <p:ph type="title"/>
          </p:nvPr>
        </p:nvSpPr>
        <p:spPr/>
        <p:txBody>
          <a:bodyPr>
            <a:normAutofit/>
          </a:bodyPr>
          <a:lstStyle/>
          <a:p>
            <a:r>
              <a:rPr lang="en-US" sz="3600" dirty="0"/>
              <a:t>Recap &amp; Questions</a:t>
            </a:r>
          </a:p>
        </p:txBody>
      </p:sp>
      <p:sp>
        <p:nvSpPr>
          <p:cNvPr id="3" name="Content Placeholder 2">
            <a:extLst>
              <a:ext uri="{FF2B5EF4-FFF2-40B4-BE49-F238E27FC236}">
                <a16:creationId xmlns:a16="http://schemas.microsoft.com/office/drawing/2014/main" id="{C3D49863-826D-80C1-00B0-6FC2C53B4792}"/>
              </a:ext>
            </a:extLst>
          </p:cNvPr>
          <p:cNvSpPr>
            <a:spLocks noGrp="1"/>
          </p:cNvSpPr>
          <p:nvPr>
            <p:ph idx="1"/>
          </p:nvPr>
        </p:nvSpPr>
        <p:spPr>
          <a:xfrm>
            <a:off x="762000" y="1645971"/>
            <a:ext cx="8043529" cy="3886200"/>
          </a:xfrm>
        </p:spPr>
        <p:txBody>
          <a:bodyPr>
            <a:normAutofit fontScale="85000" lnSpcReduction="20000"/>
          </a:bodyPr>
          <a:lstStyle/>
          <a:p>
            <a:pPr marL="0" indent="0">
              <a:buNone/>
            </a:pPr>
            <a:r>
              <a:rPr lang="en-US" sz="3000" b="1" dirty="0">
                <a:latin typeface="Arial" panose="020B0604020202020204" pitchFamily="34" charset="0"/>
                <a:cs typeface="Arial" panose="020B0604020202020204" pitchFamily="34" charset="0"/>
              </a:rPr>
              <a:t>You’re Ready to Lead Your </a:t>
            </a:r>
            <a:br>
              <a:rPr lang="en-US" sz="3000" b="1" dirty="0">
                <a:latin typeface="Arial" panose="020B0604020202020204" pitchFamily="34" charset="0"/>
                <a:cs typeface="Arial" panose="020B0604020202020204" pitchFamily="34" charset="0"/>
              </a:rPr>
            </a:br>
            <a:r>
              <a:rPr lang="en-US" sz="3000" b="1" dirty="0">
                <a:latin typeface="Arial" panose="020B0604020202020204" pitchFamily="34" charset="0"/>
                <a:cs typeface="Arial" panose="020B0604020202020204" pitchFamily="34" charset="0"/>
              </a:rPr>
              <a:t>APR Ready to Roll Program!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All Program Resources at Your Fingertips</a:t>
            </a:r>
          </a:p>
          <a:p>
            <a:r>
              <a:rPr lang="en-US" dirty="0">
                <a:latin typeface="Arial" panose="020B0604020202020204" pitchFamily="34" charset="0"/>
                <a:cs typeface="Arial" panose="020B0604020202020204" pitchFamily="34" charset="0"/>
              </a:rPr>
              <a:t>Understand the APR</a:t>
            </a:r>
          </a:p>
          <a:p>
            <a:r>
              <a:rPr lang="en-US" dirty="0">
                <a:latin typeface="Arial" panose="020B0604020202020204" pitchFamily="34" charset="0"/>
                <a:cs typeface="Arial" panose="020B0604020202020204" pitchFamily="34" charset="0"/>
              </a:rPr>
              <a:t>Program Background</a:t>
            </a:r>
          </a:p>
          <a:p>
            <a:r>
              <a:rPr lang="en-US" dirty="0">
                <a:latin typeface="Arial" panose="020B0604020202020204" pitchFamily="34" charset="0"/>
                <a:cs typeface="Arial" panose="020B0604020202020204" pitchFamily="34" charset="0"/>
              </a:rPr>
              <a:t>Commitment</a:t>
            </a:r>
          </a:p>
          <a:p>
            <a:r>
              <a:rPr lang="en-US" dirty="0">
                <a:latin typeface="Arial" panose="020B0604020202020204" pitchFamily="34" charset="0"/>
                <a:cs typeface="Arial" panose="020B0604020202020204" pitchFamily="34" charset="0"/>
              </a:rPr>
              <a:t>Resources</a:t>
            </a:r>
          </a:p>
          <a:p>
            <a:r>
              <a:rPr lang="en-US" dirty="0">
                <a:latin typeface="Arial" panose="020B0604020202020204" pitchFamily="34" charset="0"/>
                <a:cs typeface="Arial" panose="020B0604020202020204" pitchFamily="34" charset="0"/>
              </a:rPr>
              <a:t>Support &amp; Expectations</a:t>
            </a:r>
          </a:p>
          <a:p>
            <a:r>
              <a:rPr lang="en-US" dirty="0">
                <a:latin typeface="Arial" panose="020B0604020202020204" pitchFamily="34" charset="0"/>
                <a:cs typeface="Arial" panose="020B0604020202020204" pitchFamily="34" charset="0"/>
              </a:rPr>
              <a:t>Portfolio Review &amp; Panel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Presentation</a:t>
            </a:r>
          </a:p>
          <a:p>
            <a:r>
              <a:rPr lang="en-US" dirty="0">
                <a:latin typeface="Arial" panose="020B0604020202020204" pitchFamily="34" charset="0"/>
                <a:cs typeface="Arial" panose="020B0604020202020204" pitchFamily="34" charset="0"/>
              </a:rPr>
              <a:t>Demystifying the APR Exam</a:t>
            </a:r>
          </a:p>
          <a:p>
            <a:endParaRPr lang="en-US" dirty="0">
              <a:latin typeface="Arial" panose="020B0604020202020204" pitchFamily="34"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2BCE4D6B-47E4-EEF4-2147-D9F2460C041A}"/>
              </a:ext>
            </a:extLst>
          </p:cNvPr>
          <p:cNvPicPr>
            <a:picLocks noChangeAspect="1"/>
          </p:cNvPicPr>
          <p:nvPr/>
        </p:nvPicPr>
        <p:blipFill>
          <a:blip r:embed="rId2"/>
          <a:stretch>
            <a:fillRect/>
          </a:stretch>
        </p:blipFill>
        <p:spPr>
          <a:xfrm>
            <a:off x="6074833" y="1268406"/>
            <a:ext cx="3069167" cy="3194724"/>
          </a:xfrm>
          <a:prstGeom prst="rect">
            <a:avLst/>
          </a:prstGeom>
        </p:spPr>
      </p:pic>
      <p:pic>
        <p:nvPicPr>
          <p:cNvPr id="6" name="Picture 5">
            <a:extLst>
              <a:ext uri="{FF2B5EF4-FFF2-40B4-BE49-F238E27FC236}">
                <a16:creationId xmlns:a16="http://schemas.microsoft.com/office/drawing/2014/main" id="{40B13752-9870-B47B-8975-218336057915}"/>
              </a:ext>
            </a:extLst>
          </p:cNvPr>
          <p:cNvPicPr>
            <a:picLocks noChangeAspect="1"/>
          </p:cNvPicPr>
          <p:nvPr/>
        </p:nvPicPr>
        <p:blipFill>
          <a:blip r:embed="rId3"/>
          <a:stretch>
            <a:fillRect/>
          </a:stretch>
        </p:blipFill>
        <p:spPr>
          <a:xfrm>
            <a:off x="7266039" y="5480154"/>
            <a:ext cx="1248696" cy="592888"/>
          </a:xfrm>
          <a:prstGeom prst="rect">
            <a:avLst/>
          </a:prstGeom>
        </p:spPr>
      </p:pic>
      <p:pic>
        <p:nvPicPr>
          <p:cNvPr id="8" name="Picture 7">
            <a:extLst>
              <a:ext uri="{FF2B5EF4-FFF2-40B4-BE49-F238E27FC236}">
                <a16:creationId xmlns:a16="http://schemas.microsoft.com/office/drawing/2014/main" id="{16D01B82-8E20-7C13-25AA-FAA28960C283}"/>
              </a:ext>
            </a:extLst>
          </p:cNvPr>
          <p:cNvPicPr>
            <a:picLocks noChangeAspect="1"/>
          </p:cNvPicPr>
          <p:nvPr/>
        </p:nvPicPr>
        <p:blipFill>
          <a:blip r:embed="rId3"/>
          <a:stretch>
            <a:fillRect/>
          </a:stretch>
        </p:blipFill>
        <p:spPr>
          <a:xfrm>
            <a:off x="3809999" y="114683"/>
            <a:ext cx="1548581" cy="735275"/>
          </a:xfrm>
          <a:prstGeom prst="rect">
            <a:avLst/>
          </a:prstGeom>
        </p:spPr>
      </p:pic>
    </p:spTree>
    <p:extLst>
      <p:ext uri="{BB962C8B-B14F-4D97-AF65-F5344CB8AC3E}">
        <p14:creationId xmlns:p14="http://schemas.microsoft.com/office/powerpoint/2010/main" val="3437726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93757-9679-0BDF-6CCB-7CC833ECBA2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81FF580-2D81-8903-C312-9DF8132D7F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405"/>
            <a:ext cx="9143999" cy="6839192"/>
          </a:xfrm>
          <a:prstGeom prst="rect">
            <a:avLst/>
          </a:prstGeom>
          <a:noFill/>
        </p:spPr>
      </p:pic>
      <p:sp>
        <p:nvSpPr>
          <p:cNvPr id="7" name="Oval 6">
            <a:extLst>
              <a:ext uri="{FF2B5EF4-FFF2-40B4-BE49-F238E27FC236}">
                <a16:creationId xmlns:a16="http://schemas.microsoft.com/office/drawing/2014/main" id="{B187DF17-DB30-D4AE-2D80-F92B243F7BDB}"/>
              </a:ext>
            </a:extLst>
          </p:cNvPr>
          <p:cNvSpPr/>
          <p:nvPr/>
        </p:nvSpPr>
        <p:spPr>
          <a:xfrm>
            <a:off x="3608439" y="1661652"/>
            <a:ext cx="1641987" cy="1278193"/>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525FE91D-AAA9-B621-5A99-CF6DBDB7BE6C}"/>
              </a:ext>
            </a:extLst>
          </p:cNvPr>
          <p:cNvPicPr>
            <a:picLocks noChangeAspect="1"/>
          </p:cNvPicPr>
          <p:nvPr/>
        </p:nvPicPr>
        <p:blipFill>
          <a:blip r:embed="rId3"/>
          <a:stretch>
            <a:fillRect/>
          </a:stretch>
        </p:blipFill>
        <p:spPr>
          <a:xfrm>
            <a:off x="3805084" y="2004304"/>
            <a:ext cx="1248696" cy="592888"/>
          </a:xfrm>
          <a:prstGeom prst="rect">
            <a:avLst/>
          </a:prstGeom>
        </p:spPr>
      </p:pic>
      <p:sp>
        <p:nvSpPr>
          <p:cNvPr id="2" name="Rectangle 1">
            <a:extLst>
              <a:ext uri="{FF2B5EF4-FFF2-40B4-BE49-F238E27FC236}">
                <a16:creationId xmlns:a16="http://schemas.microsoft.com/office/drawing/2014/main" id="{A3E14E85-E71D-E490-783A-949F073C22A1}"/>
              </a:ext>
            </a:extLst>
          </p:cNvPr>
          <p:cNvSpPr/>
          <p:nvPr/>
        </p:nvSpPr>
        <p:spPr>
          <a:xfrm>
            <a:off x="2722652" y="4500081"/>
            <a:ext cx="6421347" cy="914400"/>
          </a:xfrm>
          <a:prstGeom prst="rect">
            <a:avLst/>
          </a:prstGeom>
          <a:solidFill>
            <a:srgbClr val="46A5E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D14F2B7-75BA-5903-F098-92AB6BFC0648}"/>
              </a:ext>
            </a:extLst>
          </p:cNvPr>
          <p:cNvSpPr txBox="1"/>
          <p:nvPr/>
        </p:nvSpPr>
        <p:spPr>
          <a:xfrm>
            <a:off x="2876763" y="4523973"/>
            <a:ext cx="6113123" cy="830997"/>
          </a:xfrm>
          <a:prstGeom prst="rect">
            <a:avLst/>
          </a:prstGeom>
          <a:noFill/>
        </p:spPr>
        <p:txBody>
          <a:bodyPr wrap="square" rtlCol="0">
            <a:spAutoFit/>
          </a:bodyPr>
          <a:lstStyle/>
          <a:p>
            <a:r>
              <a:rPr lang="en-US" sz="2400"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JUMP START: </a:t>
            </a:r>
            <a:b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Testing the Waters, Pursuing Your APR</a:t>
            </a:r>
          </a:p>
        </p:txBody>
      </p:sp>
    </p:spTree>
    <p:extLst>
      <p:ext uri="{BB962C8B-B14F-4D97-AF65-F5344CB8AC3E}">
        <p14:creationId xmlns:p14="http://schemas.microsoft.com/office/powerpoint/2010/main" val="3898936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9E5B38-0C9C-2126-55DC-2572F04BB9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DEEA77-8E0C-D00E-85A9-63751390CA55}"/>
              </a:ext>
            </a:extLst>
          </p:cNvPr>
          <p:cNvSpPr>
            <a:spLocks noGrp="1"/>
          </p:cNvSpPr>
          <p:nvPr>
            <p:ph type="title"/>
          </p:nvPr>
        </p:nvSpPr>
        <p:spPr/>
        <p:txBody>
          <a:bodyPr>
            <a:normAutofit/>
          </a:bodyPr>
          <a:lstStyle/>
          <a:p>
            <a:r>
              <a:rPr lang="en-US" sz="3600" dirty="0"/>
              <a:t>APR</a:t>
            </a:r>
          </a:p>
        </p:txBody>
      </p:sp>
      <p:pic>
        <p:nvPicPr>
          <p:cNvPr id="9" name="Picture 8">
            <a:extLst>
              <a:ext uri="{FF2B5EF4-FFF2-40B4-BE49-F238E27FC236}">
                <a16:creationId xmlns:a16="http://schemas.microsoft.com/office/drawing/2014/main" id="{C482B31C-D260-3E59-6C23-AB2581EAFD5E}"/>
              </a:ext>
            </a:extLst>
          </p:cNvPr>
          <p:cNvPicPr>
            <a:picLocks noChangeAspect="1"/>
          </p:cNvPicPr>
          <p:nvPr/>
        </p:nvPicPr>
        <p:blipFill>
          <a:blip r:embed="rId3"/>
          <a:stretch>
            <a:fillRect/>
          </a:stretch>
        </p:blipFill>
        <p:spPr>
          <a:xfrm>
            <a:off x="-7545" y="784958"/>
            <a:ext cx="9159089" cy="4200346"/>
          </a:xfrm>
          <a:prstGeom prst="rect">
            <a:avLst/>
          </a:prstGeom>
        </p:spPr>
      </p:pic>
      <p:pic>
        <p:nvPicPr>
          <p:cNvPr id="3" name="Picture 2">
            <a:extLst>
              <a:ext uri="{FF2B5EF4-FFF2-40B4-BE49-F238E27FC236}">
                <a16:creationId xmlns:a16="http://schemas.microsoft.com/office/drawing/2014/main" id="{BB33389C-44ED-8C55-ECF0-3D8E1F8474C5}"/>
              </a:ext>
            </a:extLst>
          </p:cNvPr>
          <p:cNvPicPr>
            <a:picLocks noChangeAspect="1"/>
          </p:cNvPicPr>
          <p:nvPr/>
        </p:nvPicPr>
        <p:blipFill>
          <a:blip r:embed="rId4"/>
          <a:stretch>
            <a:fillRect/>
          </a:stretch>
        </p:blipFill>
        <p:spPr>
          <a:xfrm>
            <a:off x="7266039" y="5480154"/>
            <a:ext cx="1248696" cy="592888"/>
          </a:xfrm>
          <a:prstGeom prst="rect">
            <a:avLst/>
          </a:prstGeom>
        </p:spPr>
      </p:pic>
    </p:spTree>
    <p:extLst>
      <p:ext uri="{BB962C8B-B14F-4D97-AF65-F5344CB8AC3E}">
        <p14:creationId xmlns:p14="http://schemas.microsoft.com/office/powerpoint/2010/main" val="3321394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D0230-B66F-6331-5AFC-49F04FE39AA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3BCE26-77B9-BC16-D5BD-BB5C8D111D29}"/>
              </a:ext>
            </a:extLst>
          </p:cNvPr>
          <p:cNvSpPr>
            <a:spLocks noGrp="1"/>
          </p:cNvSpPr>
          <p:nvPr>
            <p:ph idx="1"/>
          </p:nvPr>
        </p:nvSpPr>
        <p:spPr>
          <a:xfrm>
            <a:off x="425616" y="1252114"/>
            <a:ext cx="8317345" cy="4353772"/>
          </a:xfrm>
        </p:spPr>
        <p:txBody>
          <a:bodyPr>
            <a:normAutofit/>
          </a:bodyPr>
          <a:lstStyle/>
          <a:p>
            <a:pPr marL="0" indent="0" algn="ctr">
              <a:buNone/>
            </a:pPr>
            <a:r>
              <a:rPr lang="en-US" sz="4400" b="1" dirty="0">
                <a:latin typeface="Arial" panose="020B0604020202020204" pitchFamily="34" charset="0"/>
                <a:cs typeface="Arial" panose="020B0604020202020204" pitchFamily="34" charset="0"/>
              </a:rPr>
              <a:t>Your </a:t>
            </a: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APR Ready to Roll </a:t>
            </a:r>
            <a:br>
              <a:rPr lang="en-US" sz="4400" b="1" dirty="0">
                <a:latin typeface="Arial" panose="020B0604020202020204" pitchFamily="34" charset="0"/>
                <a:cs typeface="Arial" panose="020B0604020202020204" pitchFamily="34" charset="0"/>
              </a:rPr>
            </a:br>
            <a:r>
              <a:rPr lang="en-US" sz="4400" b="1" dirty="0">
                <a:latin typeface="Arial" panose="020B0604020202020204" pitchFamily="34" charset="0"/>
                <a:cs typeface="Arial" panose="020B0604020202020204" pitchFamily="34" charset="0"/>
              </a:rPr>
              <a:t>Game Plan</a:t>
            </a:r>
          </a:p>
          <a:p>
            <a:endParaRPr lang="en-US" dirty="0">
              <a:latin typeface="Arial" panose="020B0604020202020204" pitchFamily="34"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D2FB176C-C545-747C-0833-4124DDACD797}"/>
              </a:ext>
            </a:extLst>
          </p:cNvPr>
          <p:cNvPicPr>
            <a:picLocks noChangeAspect="1"/>
          </p:cNvPicPr>
          <p:nvPr/>
        </p:nvPicPr>
        <p:blipFill>
          <a:blip r:embed="rId3"/>
          <a:stretch>
            <a:fillRect/>
          </a:stretch>
        </p:blipFill>
        <p:spPr>
          <a:xfrm>
            <a:off x="7266039" y="5480154"/>
            <a:ext cx="1248696" cy="592888"/>
          </a:xfrm>
          <a:prstGeom prst="rect">
            <a:avLst/>
          </a:prstGeom>
        </p:spPr>
      </p:pic>
      <p:pic>
        <p:nvPicPr>
          <p:cNvPr id="7" name="Picture 6">
            <a:extLst>
              <a:ext uri="{FF2B5EF4-FFF2-40B4-BE49-F238E27FC236}">
                <a16:creationId xmlns:a16="http://schemas.microsoft.com/office/drawing/2014/main" id="{85138D1B-DF61-6CD1-17F1-C9CA6106B15D}"/>
              </a:ext>
            </a:extLst>
          </p:cNvPr>
          <p:cNvPicPr>
            <a:picLocks noChangeAspect="1"/>
          </p:cNvPicPr>
          <p:nvPr/>
        </p:nvPicPr>
        <p:blipFill>
          <a:blip r:embed="rId3"/>
          <a:stretch>
            <a:fillRect/>
          </a:stretch>
        </p:blipFill>
        <p:spPr>
          <a:xfrm>
            <a:off x="3809999" y="114683"/>
            <a:ext cx="1548581" cy="735275"/>
          </a:xfrm>
          <a:prstGeom prst="rect">
            <a:avLst/>
          </a:prstGeom>
        </p:spPr>
      </p:pic>
      <p:pic>
        <p:nvPicPr>
          <p:cNvPr id="8" name="Picture 7">
            <a:extLst>
              <a:ext uri="{FF2B5EF4-FFF2-40B4-BE49-F238E27FC236}">
                <a16:creationId xmlns:a16="http://schemas.microsoft.com/office/drawing/2014/main" id="{2F10BC65-5AC9-6B29-30EE-7430E6A12184}"/>
              </a:ext>
            </a:extLst>
          </p:cNvPr>
          <p:cNvPicPr>
            <a:picLocks noChangeAspect="1"/>
          </p:cNvPicPr>
          <p:nvPr/>
        </p:nvPicPr>
        <p:blipFill>
          <a:blip r:embed="rId4"/>
          <a:stretch>
            <a:fillRect/>
          </a:stretch>
        </p:blipFill>
        <p:spPr>
          <a:xfrm>
            <a:off x="-1" y="4889196"/>
            <a:ext cx="3809999" cy="1968804"/>
          </a:xfrm>
          <a:prstGeom prst="rect">
            <a:avLst/>
          </a:prstGeom>
        </p:spPr>
      </p:pic>
    </p:spTree>
    <p:extLst>
      <p:ext uri="{BB962C8B-B14F-4D97-AF65-F5344CB8AC3E}">
        <p14:creationId xmlns:p14="http://schemas.microsoft.com/office/powerpoint/2010/main" val="385295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32102-E894-5042-C7F0-CEB434EEB0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230E7C-A152-356B-45A1-46A7910C37F8}"/>
              </a:ext>
            </a:extLst>
          </p:cNvPr>
          <p:cNvSpPr>
            <a:spLocks noGrp="1"/>
          </p:cNvSpPr>
          <p:nvPr>
            <p:ph type="title"/>
          </p:nvPr>
        </p:nvSpPr>
        <p:spPr/>
        <p:txBody>
          <a:bodyPr>
            <a:normAutofit/>
          </a:bodyPr>
          <a:lstStyle/>
          <a:p>
            <a:r>
              <a:rPr lang="en-US" sz="3600" dirty="0"/>
              <a:t>Recap &amp; Questions</a:t>
            </a:r>
          </a:p>
        </p:txBody>
      </p:sp>
      <p:pic>
        <p:nvPicPr>
          <p:cNvPr id="6" name="Picture 5">
            <a:extLst>
              <a:ext uri="{FF2B5EF4-FFF2-40B4-BE49-F238E27FC236}">
                <a16:creationId xmlns:a16="http://schemas.microsoft.com/office/drawing/2014/main" id="{8706AE85-4E11-3ADD-EDAC-6A7958D34233}"/>
              </a:ext>
            </a:extLst>
          </p:cNvPr>
          <p:cNvPicPr>
            <a:picLocks noChangeAspect="1"/>
          </p:cNvPicPr>
          <p:nvPr/>
        </p:nvPicPr>
        <p:blipFill>
          <a:blip r:embed="rId3"/>
          <a:stretch>
            <a:fillRect/>
          </a:stretch>
        </p:blipFill>
        <p:spPr>
          <a:xfrm>
            <a:off x="7266039" y="5480154"/>
            <a:ext cx="1248696" cy="592888"/>
          </a:xfrm>
          <a:prstGeom prst="rect">
            <a:avLst/>
          </a:prstGeom>
        </p:spPr>
      </p:pic>
      <p:pic>
        <p:nvPicPr>
          <p:cNvPr id="8" name="Picture 7">
            <a:extLst>
              <a:ext uri="{FF2B5EF4-FFF2-40B4-BE49-F238E27FC236}">
                <a16:creationId xmlns:a16="http://schemas.microsoft.com/office/drawing/2014/main" id="{86FA7810-9BAC-8411-C123-92CE543E195D}"/>
              </a:ext>
            </a:extLst>
          </p:cNvPr>
          <p:cNvPicPr>
            <a:picLocks noChangeAspect="1"/>
          </p:cNvPicPr>
          <p:nvPr/>
        </p:nvPicPr>
        <p:blipFill>
          <a:blip r:embed="rId3"/>
          <a:stretch>
            <a:fillRect/>
          </a:stretch>
        </p:blipFill>
        <p:spPr>
          <a:xfrm>
            <a:off x="3809999" y="114683"/>
            <a:ext cx="1548581" cy="735275"/>
          </a:xfrm>
          <a:prstGeom prst="rect">
            <a:avLst/>
          </a:prstGeom>
        </p:spPr>
      </p:pic>
      <p:pic>
        <p:nvPicPr>
          <p:cNvPr id="4" name="Picture 3">
            <a:extLst>
              <a:ext uri="{FF2B5EF4-FFF2-40B4-BE49-F238E27FC236}">
                <a16:creationId xmlns:a16="http://schemas.microsoft.com/office/drawing/2014/main" id="{D982FDD4-399E-111B-2B44-A7E0112A9D72}"/>
              </a:ext>
            </a:extLst>
          </p:cNvPr>
          <p:cNvPicPr>
            <a:picLocks noChangeAspect="1"/>
          </p:cNvPicPr>
          <p:nvPr/>
        </p:nvPicPr>
        <p:blipFill>
          <a:blip r:embed="rId4"/>
          <a:stretch>
            <a:fillRect/>
          </a:stretch>
        </p:blipFill>
        <p:spPr>
          <a:xfrm>
            <a:off x="12289" y="956353"/>
            <a:ext cx="9144000" cy="5901647"/>
          </a:xfrm>
          <a:prstGeom prst="rect">
            <a:avLst/>
          </a:prstGeom>
        </p:spPr>
      </p:pic>
    </p:spTree>
    <p:extLst>
      <p:ext uri="{BB962C8B-B14F-4D97-AF65-F5344CB8AC3E}">
        <p14:creationId xmlns:p14="http://schemas.microsoft.com/office/powerpoint/2010/main" val="2512572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A7C48-DC36-D3A1-AF03-287E9C0607E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01BEB7-FE8F-3AC4-1B7D-2FF5A6B96D74}"/>
              </a:ext>
            </a:extLst>
          </p:cNvPr>
          <p:cNvSpPr>
            <a:spLocks noGrp="1"/>
          </p:cNvSpPr>
          <p:nvPr>
            <p:ph idx="1"/>
          </p:nvPr>
        </p:nvSpPr>
        <p:spPr>
          <a:xfrm>
            <a:off x="762000" y="1389482"/>
            <a:ext cx="8317345" cy="4952952"/>
          </a:xfrm>
        </p:spPr>
        <p:txBody>
          <a:bodyPr>
            <a:normAutofit fontScale="85000" lnSpcReduction="20000"/>
          </a:bodyPr>
          <a:lstStyle/>
          <a:p>
            <a:pPr marL="0" indent="0">
              <a:buNone/>
            </a:pPr>
            <a:r>
              <a:rPr lang="en-US" sz="2800" b="1" dirty="0">
                <a:solidFill>
                  <a:srgbClr val="002060"/>
                </a:solidFill>
                <a:latin typeface="Arial" panose="020B0604020202020204" pitchFamily="34" charset="0"/>
                <a:cs typeface="Arial" panose="020B0604020202020204" pitchFamily="34" charset="0"/>
              </a:rPr>
              <a:t>Shared Documents Folder:</a:t>
            </a:r>
          </a:p>
          <a:p>
            <a:r>
              <a:rPr lang="en-US" dirty="0">
                <a:latin typeface="Arial" panose="020B0604020202020204" pitchFamily="34" charset="0"/>
                <a:cs typeface="Arial" panose="020B0604020202020204" pitchFamily="34" charset="0"/>
              </a:rPr>
              <a:t>Letter / Overview of APR Ready to Roll Program</a:t>
            </a:r>
          </a:p>
          <a:p>
            <a:r>
              <a:rPr lang="en-US" dirty="0">
                <a:latin typeface="Arial" panose="020B0604020202020204" pitchFamily="34" charset="0"/>
                <a:cs typeface="Arial" panose="020B0604020202020204" pitchFamily="34" charset="0"/>
              </a:rPr>
              <a:t>Table of Contents</a:t>
            </a:r>
          </a:p>
          <a:p>
            <a:pPr lvl="1"/>
            <a:r>
              <a:rPr lang="en-US" dirty="0">
                <a:latin typeface="Arial" panose="020B0604020202020204" pitchFamily="34" charset="0"/>
                <a:cs typeface="Arial" panose="020B0604020202020204" pitchFamily="34" charset="0"/>
              </a:rPr>
              <a:t>Sample Communications:</a:t>
            </a:r>
          </a:p>
          <a:p>
            <a:pPr lvl="2"/>
            <a:r>
              <a:rPr lang="en-US" dirty="0">
                <a:latin typeface="Arial" panose="020B0604020202020204" pitchFamily="34" charset="0"/>
                <a:cs typeface="Arial" panose="020B0604020202020204" pitchFamily="34" charset="0"/>
              </a:rPr>
              <a:t>Promotions / Events and Recruitment</a:t>
            </a:r>
          </a:p>
          <a:p>
            <a:pPr lvl="2"/>
            <a:r>
              <a:rPr lang="en-US" dirty="0">
                <a:latin typeface="Arial" panose="020B0604020202020204" pitchFamily="34" charset="0"/>
                <a:cs typeface="Arial" panose="020B0604020202020204" pitchFamily="34" charset="0"/>
              </a:rPr>
              <a:t>Invitation to Attend an APR Ready to Roll Jump Start (virtual session)</a:t>
            </a:r>
          </a:p>
          <a:p>
            <a:pPr lvl="2"/>
            <a:r>
              <a:rPr lang="en-US" dirty="0">
                <a:latin typeface="Arial" panose="020B0604020202020204" pitchFamily="34" charset="0"/>
                <a:cs typeface="Arial" panose="020B0604020202020204" pitchFamily="34" charset="0"/>
              </a:rPr>
              <a:t>Communication - chapter APRs requesting assistance/support leading a session, panel, Lessons Learned, etc.</a:t>
            </a:r>
          </a:p>
          <a:p>
            <a:pPr lvl="1"/>
            <a:r>
              <a:rPr lang="en-US" dirty="0">
                <a:latin typeface="Arial" panose="020B0604020202020204" pitchFamily="34" charset="0"/>
                <a:cs typeface="Arial" panose="020B0604020202020204" pitchFamily="34" charset="0"/>
              </a:rPr>
              <a:t>Handouts at Jump Start / First Meeting</a:t>
            </a:r>
          </a:p>
          <a:p>
            <a:pPr lvl="1"/>
            <a:r>
              <a:rPr lang="en-US" dirty="0">
                <a:latin typeface="Arial" panose="020B0604020202020204" pitchFamily="34" charset="0"/>
                <a:cs typeface="Arial" panose="020B0604020202020204" pitchFamily="34" charset="0"/>
              </a:rPr>
              <a:t>Sample Calendar / Timeline (stick to your APR guns – strict)</a:t>
            </a:r>
          </a:p>
          <a:p>
            <a:pPr lvl="1"/>
            <a:r>
              <a:rPr lang="en-US" dirty="0">
                <a:latin typeface="Arial" panose="020B0604020202020204" pitchFamily="34" charset="0"/>
                <a:cs typeface="Arial" panose="020B0604020202020204" pitchFamily="34" charset="0"/>
              </a:rPr>
              <a:t>APR Questionnaire </a:t>
            </a:r>
          </a:p>
          <a:p>
            <a:pPr lvl="1"/>
            <a:r>
              <a:rPr lang="en-US" dirty="0">
                <a:latin typeface="Arial" panose="020B0604020202020204" pitchFamily="34" charset="0"/>
                <a:cs typeface="Arial" panose="020B0604020202020204" pitchFamily="34" charset="0"/>
              </a:rPr>
              <a:t>Study Session Power Points (PDFs from UAB, etc.)</a:t>
            </a:r>
          </a:p>
          <a:p>
            <a:pPr lvl="1"/>
            <a:r>
              <a:rPr lang="en-US" dirty="0">
                <a:latin typeface="Arial" panose="020B0604020202020204" pitchFamily="34" charset="0"/>
                <a:cs typeface="Arial" panose="020B0604020202020204" pitchFamily="34" charset="0"/>
              </a:rPr>
              <a:t>Panel Presentation materials (candidate and panel)</a:t>
            </a:r>
          </a:p>
          <a:p>
            <a:pPr lvl="1"/>
            <a:r>
              <a:rPr lang="en-US" dirty="0">
                <a:latin typeface="Arial" panose="020B0604020202020204" pitchFamily="34" charset="0"/>
                <a:cs typeface="Arial" panose="020B0604020202020204" pitchFamily="34" charset="0"/>
              </a:rPr>
              <a:t>Unique/creative approaches (incentives for completing/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passing exam 60 days, lending library, etc.)</a:t>
            </a:r>
          </a:p>
          <a:p>
            <a:pPr lvl="1"/>
            <a:r>
              <a:rPr lang="en-US" dirty="0">
                <a:latin typeface="Arial" panose="020B0604020202020204" pitchFamily="34" charset="0"/>
                <a:cs typeface="Arial" panose="020B0604020202020204" pitchFamily="34" charset="0"/>
              </a:rPr>
              <a:t>Convey value of APR with employers</a:t>
            </a:r>
          </a:p>
          <a:p>
            <a:pPr lvl="1"/>
            <a:r>
              <a:rPr lang="en-US" dirty="0">
                <a:latin typeface="Arial" panose="020B0604020202020204" pitchFamily="34" charset="0"/>
                <a:cs typeface="Arial" panose="020B0604020202020204" pitchFamily="34" charset="0"/>
              </a:rPr>
              <a:t>YOUR APR Maintenance every 3 years!</a:t>
            </a:r>
          </a:p>
          <a:p>
            <a:endParaRPr lang="en-US" dirty="0">
              <a:latin typeface="Arial" panose="020B0604020202020204" pitchFamily="34" charset="0"/>
              <a:cs typeface="Arial" panose="020B0604020202020204" pitchFamily="34" charset="0"/>
            </a:endParaRPr>
          </a:p>
          <a:p>
            <a:endParaRPr lang="en-US" dirty="0"/>
          </a:p>
        </p:txBody>
      </p:sp>
      <p:pic>
        <p:nvPicPr>
          <p:cNvPr id="5" name="Picture 4">
            <a:extLst>
              <a:ext uri="{FF2B5EF4-FFF2-40B4-BE49-F238E27FC236}">
                <a16:creationId xmlns:a16="http://schemas.microsoft.com/office/drawing/2014/main" id="{5886935C-AC83-7DF9-D1B4-5D7296C02742}"/>
              </a:ext>
            </a:extLst>
          </p:cNvPr>
          <p:cNvPicPr>
            <a:picLocks noChangeAspect="1"/>
          </p:cNvPicPr>
          <p:nvPr/>
        </p:nvPicPr>
        <p:blipFill>
          <a:blip r:embed="rId3"/>
          <a:stretch>
            <a:fillRect/>
          </a:stretch>
        </p:blipFill>
        <p:spPr>
          <a:xfrm>
            <a:off x="7266039" y="5480154"/>
            <a:ext cx="1248696" cy="592888"/>
          </a:xfrm>
          <a:prstGeom prst="rect">
            <a:avLst/>
          </a:prstGeom>
        </p:spPr>
      </p:pic>
      <p:pic>
        <p:nvPicPr>
          <p:cNvPr id="7" name="Picture 6">
            <a:extLst>
              <a:ext uri="{FF2B5EF4-FFF2-40B4-BE49-F238E27FC236}">
                <a16:creationId xmlns:a16="http://schemas.microsoft.com/office/drawing/2014/main" id="{0DA03444-D63D-2E98-72A4-9C62B92DBC3F}"/>
              </a:ext>
            </a:extLst>
          </p:cNvPr>
          <p:cNvPicPr>
            <a:picLocks noChangeAspect="1"/>
          </p:cNvPicPr>
          <p:nvPr/>
        </p:nvPicPr>
        <p:blipFill>
          <a:blip r:embed="rId3"/>
          <a:stretch>
            <a:fillRect/>
          </a:stretch>
        </p:blipFill>
        <p:spPr>
          <a:xfrm>
            <a:off x="3809999" y="114683"/>
            <a:ext cx="1548581" cy="735275"/>
          </a:xfrm>
          <a:prstGeom prst="rect">
            <a:avLst/>
          </a:prstGeom>
        </p:spPr>
      </p:pic>
      <p:pic>
        <p:nvPicPr>
          <p:cNvPr id="8" name="Picture 7">
            <a:extLst>
              <a:ext uri="{FF2B5EF4-FFF2-40B4-BE49-F238E27FC236}">
                <a16:creationId xmlns:a16="http://schemas.microsoft.com/office/drawing/2014/main" id="{D5E6DCC4-C05F-40C3-AD88-390C7F98F0DE}"/>
              </a:ext>
            </a:extLst>
          </p:cNvPr>
          <p:cNvPicPr>
            <a:picLocks noChangeAspect="1"/>
          </p:cNvPicPr>
          <p:nvPr/>
        </p:nvPicPr>
        <p:blipFill>
          <a:blip r:embed="rId4"/>
          <a:stretch>
            <a:fillRect/>
          </a:stretch>
        </p:blipFill>
        <p:spPr>
          <a:xfrm>
            <a:off x="6882580" y="1307289"/>
            <a:ext cx="2290041" cy="1183371"/>
          </a:xfrm>
          <a:prstGeom prst="rect">
            <a:avLst/>
          </a:prstGeom>
        </p:spPr>
      </p:pic>
    </p:spTree>
    <p:extLst>
      <p:ext uri="{BB962C8B-B14F-4D97-AF65-F5344CB8AC3E}">
        <p14:creationId xmlns:p14="http://schemas.microsoft.com/office/powerpoint/2010/main" val="1251815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FB504-6DC6-EB6F-231A-1512B4ED840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83EE738C-84EB-0FDF-3F8D-E102F3E2F7E1}"/>
              </a:ext>
            </a:extLst>
          </p:cNvPr>
          <p:cNvPicPr>
            <a:picLocks noChangeAspect="1"/>
          </p:cNvPicPr>
          <p:nvPr/>
        </p:nvPicPr>
        <p:blipFill>
          <a:blip r:embed="rId3"/>
          <a:stretch>
            <a:fillRect/>
          </a:stretch>
        </p:blipFill>
        <p:spPr>
          <a:xfrm>
            <a:off x="7266039" y="5480154"/>
            <a:ext cx="1248696" cy="592888"/>
          </a:xfrm>
          <a:prstGeom prst="rect">
            <a:avLst/>
          </a:prstGeom>
        </p:spPr>
      </p:pic>
      <p:pic>
        <p:nvPicPr>
          <p:cNvPr id="8" name="Picture 7">
            <a:extLst>
              <a:ext uri="{FF2B5EF4-FFF2-40B4-BE49-F238E27FC236}">
                <a16:creationId xmlns:a16="http://schemas.microsoft.com/office/drawing/2014/main" id="{CA860B03-3340-4C9E-377D-3C9F7D55FF56}"/>
              </a:ext>
            </a:extLst>
          </p:cNvPr>
          <p:cNvPicPr>
            <a:picLocks noChangeAspect="1"/>
          </p:cNvPicPr>
          <p:nvPr/>
        </p:nvPicPr>
        <p:blipFill>
          <a:blip r:embed="rId4"/>
          <a:stretch>
            <a:fillRect/>
          </a:stretch>
        </p:blipFill>
        <p:spPr>
          <a:xfrm>
            <a:off x="9426637" y="715603"/>
            <a:ext cx="2290041" cy="1183371"/>
          </a:xfrm>
          <a:prstGeom prst="rect">
            <a:avLst/>
          </a:prstGeom>
        </p:spPr>
      </p:pic>
      <p:pic>
        <p:nvPicPr>
          <p:cNvPr id="9" name="Picture 8">
            <a:extLst>
              <a:ext uri="{FF2B5EF4-FFF2-40B4-BE49-F238E27FC236}">
                <a16:creationId xmlns:a16="http://schemas.microsoft.com/office/drawing/2014/main" id="{38042D69-90D5-1A58-78C5-6DCE504B4BCD}"/>
              </a:ext>
            </a:extLst>
          </p:cNvPr>
          <p:cNvPicPr>
            <a:picLocks noChangeAspect="1"/>
          </p:cNvPicPr>
          <p:nvPr/>
        </p:nvPicPr>
        <p:blipFill>
          <a:blip r:embed="rId5"/>
          <a:stretch>
            <a:fillRect/>
          </a:stretch>
        </p:blipFill>
        <p:spPr>
          <a:xfrm rot="20977433">
            <a:off x="257062" y="694126"/>
            <a:ext cx="3493746" cy="4508263"/>
          </a:xfrm>
          <a:prstGeom prst="rect">
            <a:avLst/>
          </a:prstGeom>
        </p:spPr>
      </p:pic>
      <p:pic>
        <p:nvPicPr>
          <p:cNvPr id="11" name="Picture 10">
            <a:extLst>
              <a:ext uri="{FF2B5EF4-FFF2-40B4-BE49-F238E27FC236}">
                <a16:creationId xmlns:a16="http://schemas.microsoft.com/office/drawing/2014/main" id="{7463C6E6-AB33-FEDB-495E-D498C0E78489}"/>
              </a:ext>
            </a:extLst>
          </p:cNvPr>
          <p:cNvPicPr>
            <a:picLocks noChangeAspect="1"/>
          </p:cNvPicPr>
          <p:nvPr/>
        </p:nvPicPr>
        <p:blipFill>
          <a:blip r:embed="rId6"/>
          <a:stretch>
            <a:fillRect/>
          </a:stretch>
        </p:blipFill>
        <p:spPr>
          <a:xfrm rot="20917142">
            <a:off x="3450315" y="974721"/>
            <a:ext cx="3073036" cy="3947070"/>
          </a:xfrm>
          <a:prstGeom prst="rect">
            <a:avLst/>
          </a:prstGeom>
        </p:spPr>
      </p:pic>
      <p:pic>
        <p:nvPicPr>
          <p:cNvPr id="7" name="Picture 6">
            <a:extLst>
              <a:ext uri="{FF2B5EF4-FFF2-40B4-BE49-F238E27FC236}">
                <a16:creationId xmlns:a16="http://schemas.microsoft.com/office/drawing/2014/main" id="{21D4DB7F-1D81-C867-CD40-7CFBE049384B}"/>
              </a:ext>
            </a:extLst>
          </p:cNvPr>
          <p:cNvPicPr>
            <a:picLocks noChangeAspect="1"/>
          </p:cNvPicPr>
          <p:nvPr/>
        </p:nvPicPr>
        <p:blipFill>
          <a:blip r:embed="rId3"/>
          <a:stretch>
            <a:fillRect/>
          </a:stretch>
        </p:blipFill>
        <p:spPr>
          <a:xfrm>
            <a:off x="3809999" y="114683"/>
            <a:ext cx="1548581" cy="735275"/>
          </a:xfrm>
          <a:prstGeom prst="rect">
            <a:avLst/>
          </a:prstGeom>
        </p:spPr>
      </p:pic>
      <p:pic>
        <p:nvPicPr>
          <p:cNvPr id="13" name="Picture 12">
            <a:extLst>
              <a:ext uri="{FF2B5EF4-FFF2-40B4-BE49-F238E27FC236}">
                <a16:creationId xmlns:a16="http://schemas.microsoft.com/office/drawing/2014/main" id="{0B9C1F80-AC00-E558-7484-A40727F70624}"/>
              </a:ext>
            </a:extLst>
          </p:cNvPr>
          <p:cNvPicPr>
            <a:picLocks noChangeAspect="1"/>
          </p:cNvPicPr>
          <p:nvPr/>
        </p:nvPicPr>
        <p:blipFill>
          <a:blip r:embed="rId7"/>
          <a:stretch>
            <a:fillRect/>
          </a:stretch>
        </p:blipFill>
        <p:spPr>
          <a:xfrm rot="20917997">
            <a:off x="53964" y="3964729"/>
            <a:ext cx="3899942" cy="3030854"/>
          </a:xfrm>
          <a:prstGeom prst="rect">
            <a:avLst/>
          </a:prstGeom>
        </p:spPr>
      </p:pic>
      <p:pic>
        <p:nvPicPr>
          <p:cNvPr id="15" name="Picture 14">
            <a:extLst>
              <a:ext uri="{FF2B5EF4-FFF2-40B4-BE49-F238E27FC236}">
                <a16:creationId xmlns:a16="http://schemas.microsoft.com/office/drawing/2014/main" id="{667E31DB-8FC2-8AC1-13A1-C854202F9023}"/>
              </a:ext>
            </a:extLst>
          </p:cNvPr>
          <p:cNvPicPr>
            <a:picLocks noChangeAspect="1"/>
          </p:cNvPicPr>
          <p:nvPr/>
        </p:nvPicPr>
        <p:blipFill>
          <a:blip r:embed="rId8"/>
          <a:stretch>
            <a:fillRect/>
          </a:stretch>
        </p:blipFill>
        <p:spPr>
          <a:xfrm rot="20901719">
            <a:off x="3193557" y="3823566"/>
            <a:ext cx="3927571" cy="3019212"/>
          </a:xfrm>
          <a:prstGeom prst="rect">
            <a:avLst/>
          </a:prstGeom>
        </p:spPr>
      </p:pic>
      <p:pic>
        <p:nvPicPr>
          <p:cNvPr id="19" name="Picture 18">
            <a:extLst>
              <a:ext uri="{FF2B5EF4-FFF2-40B4-BE49-F238E27FC236}">
                <a16:creationId xmlns:a16="http://schemas.microsoft.com/office/drawing/2014/main" id="{2C4EE73C-0988-E86F-AD8F-2E9E744EDA23}"/>
              </a:ext>
            </a:extLst>
          </p:cNvPr>
          <p:cNvPicPr>
            <a:picLocks noChangeAspect="1"/>
          </p:cNvPicPr>
          <p:nvPr/>
        </p:nvPicPr>
        <p:blipFill>
          <a:blip r:embed="rId9"/>
          <a:stretch>
            <a:fillRect/>
          </a:stretch>
        </p:blipFill>
        <p:spPr>
          <a:xfrm rot="996397">
            <a:off x="6015248" y="932796"/>
            <a:ext cx="2951832" cy="3646742"/>
          </a:xfrm>
          <a:prstGeom prst="rect">
            <a:avLst/>
          </a:prstGeom>
        </p:spPr>
      </p:pic>
      <p:pic>
        <p:nvPicPr>
          <p:cNvPr id="17" name="Picture 16">
            <a:extLst>
              <a:ext uri="{FF2B5EF4-FFF2-40B4-BE49-F238E27FC236}">
                <a16:creationId xmlns:a16="http://schemas.microsoft.com/office/drawing/2014/main" id="{94D17A56-8207-AE1A-04F1-E3B3DCA387A2}"/>
              </a:ext>
            </a:extLst>
          </p:cNvPr>
          <p:cNvPicPr>
            <a:picLocks noChangeAspect="1"/>
          </p:cNvPicPr>
          <p:nvPr/>
        </p:nvPicPr>
        <p:blipFill>
          <a:blip r:embed="rId10"/>
          <a:stretch>
            <a:fillRect/>
          </a:stretch>
        </p:blipFill>
        <p:spPr>
          <a:xfrm rot="20927509">
            <a:off x="6161223" y="3201409"/>
            <a:ext cx="2950832" cy="3526406"/>
          </a:xfrm>
          <a:prstGeom prst="rect">
            <a:avLst/>
          </a:prstGeom>
        </p:spPr>
      </p:pic>
      <p:sp>
        <p:nvSpPr>
          <p:cNvPr id="21" name="Rectangle 20">
            <a:extLst>
              <a:ext uri="{FF2B5EF4-FFF2-40B4-BE49-F238E27FC236}">
                <a16:creationId xmlns:a16="http://schemas.microsoft.com/office/drawing/2014/main" id="{B63BE569-AD92-6B0A-328D-48334E9284F8}"/>
              </a:ext>
            </a:extLst>
          </p:cNvPr>
          <p:cNvSpPr/>
          <p:nvPr/>
        </p:nvSpPr>
        <p:spPr>
          <a:xfrm>
            <a:off x="1786511" y="2081719"/>
            <a:ext cx="6287446" cy="2490507"/>
          </a:xfrm>
          <a:prstGeom prst="rect">
            <a:avLst/>
          </a:prstGeom>
          <a:solidFill>
            <a:schemeClr val="tx2">
              <a:lumMod val="10000"/>
              <a:lumOff val="90000"/>
              <a:alpha val="47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33141563-4359-46BD-1207-16AEAD11E32A}"/>
              </a:ext>
            </a:extLst>
          </p:cNvPr>
          <p:cNvSpPr txBox="1"/>
          <p:nvPr/>
        </p:nvSpPr>
        <p:spPr>
          <a:xfrm>
            <a:off x="1786511" y="1995090"/>
            <a:ext cx="10192137" cy="2554545"/>
          </a:xfrm>
          <a:prstGeom prst="rect">
            <a:avLst/>
          </a:prstGeom>
          <a:noFill/>
        </p:spPr>
        <p:txBody>
          <a:bodyPr wrap="square" rtlCol="0">
            <a:spAutoFit/>
          </a:bodyPr>
          <a:lstStyle/>
          <a:p>
            <a:r>
              <a:rPr lang="en-US" sz="4000" dirty="0">
                <a:solidFill>
                  <a:srgbClr val="00B050"/>
                </a:solidFill>
                <a:effectLst>
                  <a:outerShdw blurRad="38100" dist="38100" dir="2700000" algn="tl">
                    <a:srgbClr val="000000">
                      <a:alpha val="43137"/>
                    </a:srgbClr>
                  </a:outerShdw>
                </a:effectLst>
                <a:latin typeface="Arial Black" panose="020B0A04020102020204" pitchFamily="34" charset="0"/>
              </a:rPr>
              <a:t>EVERYTHING </a:t>
            </a:r>
            <a:br>
              <a:rPr lang="en-US" sz="4000" dirty="0">
                <a:solidFill>
                  <a:srgbClr val="00B050"/>
                </a:solidFill>
                <a:effectLst>
                  <a:outerShdw blurRad="38100" dist="38100" dir="2700000" algn="tl">
                    <a:srgbClr val="000000">
                      <a:alpha val="43137"/>
                    </a:srgbClr>
                  </a:outerShdw>
                </a:effectLst>
                <a:latin typeface="Arial Black" panose="020B0A04020102020204" pitchFamily="34" charset="0"/>
              </a:rPr>
            </a:br>
            <a:r>
              <a:rPr lang="en-US" sz="4000" dirty="0">
                <a:solidFill>
                  <a:srgbClr val="00B050"/>
                </a:solidFill>
                <a:effectLst>
                  <a:outerShdw blurRad="38100" dist="38100" dir="2700000" algn="tl">
                    <a:srgbClr val="000000">
                      <a:alpha val="43137"/>
                    </a:srgbClr>
                  </a:outerShdw>
                </a:effectLst>
                <a:latin typeface="Arial Black" panose="020B0A04020102020204" pitchFamily="34" charset="0"/>
              </a:rPr>
              <a:t>You Need Including</a:t>
            </a:r>
            <a:br>
              <a:rPr lang="en-US" sz="4000" dirty="0">
                <a:solidFill>
                  <a:srgbClr val="00B050"/>
                </a:solidFill>
                <a:effectLst>
                  <a:outerShdw blurRad="38100" dist="38100" dir="2700000" algn="tl">
                    <a:srgbClr val="000000">
                      <a:alpha val="43137"/>
                    </a:srgbClr>
                  </a:outerShdw>
                </a:effectLst>
                <a:latin typeface="Arial Black" panose="020B0A04020102020204" pitchFamily="34" charset="0"/>
              </a:rPr>
            </a:br>
            <a:r>
              <a:rPr lang="en-US" sz="4000" dirty="0">
                <a:solidFill>
                  <a:srgbClr val="00B050"/>
                </a:solidFill>
                <a:effectLst>
                  <a:outerShdw blurRad="38100" dist="38100" dir="2700000" algn="tl">
                    <a:srgbClr val="000000">
                      <a:alpha val="43137"/>
                    </a:srgbClr>
                  </a:outerShdw>
                </a:effectLst>
                <a:latin typeface="Arial Black" panose="020B0A04020102020204" pitchFamily="34" charset="0"/>
              </a:rPr>
              <a:t>What You </a:t>
            </a:r>
            <a:r>
              <a:rPr lang="en-US" sz="4000" i="1" dirty="0">
                <a:solidFill>
                  <a:srgbClr val="00B050"/>
                </a:solidFill>
                <a:effectLst>
                  <a:outerShdw blurRad="38100" dist="38100" dir="2700000" algn="tl">
                    <a:srgbClr val="000000">
                      <a:alpha val="43137"/>
                    </a:srgbClr>
                  </a:outerShdw>
                </a:effectLst>
                <a:latin typeface="Arial Black" panose="020B0A04020102020204" pitchFamily="34" charset="0"/>
              </a:rPr>
              <a:t>WON’T</a:t>
            </a:r>
            <a:r>
              <a:rPr lang="en-US" sz="4000" dirty="0">
                <a:solidFill>
                  <a:srgbClr val="00B050"/>
                </a:solidFill>
                <a:effectLst>
                  <a:outerShdw blurRad="38100" dist="38100" dir="2700000" algn="tl">
                    <a:srgbClr val="000000">
                      <a:alpha val="43137"/>
                    </a:srgbClr>
                  </a:outerShdw>
                </a:effectLst>
                <a:latin typeface="Arial Black" panose="020B0A04020102020204" pitchFamily="34" charset="0"/>
              </a:rPr>
              <a:t> Find </a:t>
            </a:r>
            <a:br>
              <a:rPr lang="en-US" sz="4000" dirty="0">
                <a:solidFill>
                  <a:srgbClr val="00B050"/>
                </a:solidFill>
                <a:effectLst>
                  <a:outerShdw blurRad="38100" dist="38100" dir="2700000" algn="tl">
                    <a:srgbClr val="000000">
                      <a:alpha val="43137"/>
                    </a:srgbClr>
                  </a:outerShdw>
                </a:effectLst>
                <a:latin typeface="Arial Black" panose="020B0A04020102020204" pitchFamily="34" charset="0"/>
              </a:rPr>
            </a:br>
            <a:r>
              <a:rPr lang="en-US" sz="4000" dirty="0">
                <a:solidFill>
                  <a:srgbClr val="00B050"/>
                </a:solidFill>
                <a:effectLst>
                  <a:outerShdw blurRad="38100" dist="38100" dir="2700000" algn="tl">
                    <a:srgbClr val="000000">
                      <a:alpha val="43137"/>
                    </a:srgbClr>
                  </a:outerShdw>
                </a:effectLst>
                <a:latin typeface="Arial Black" panose="020B0A04020102020204" pitchFamily="34" charset="0"/>
              </a:rPr>
              <a:t>Elsewhere</a:t>
            </a:r>
            <a:endParaRPr lang="en-US" sz="4000" i="1" dirty="0">
              <a:solidFill>
                <a:srgbClr val="00B050"/>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626757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829B2-7A6C-474B-91C7-8F4058F1AD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6D012A-53B7-C171-F27F-14EA77DB5EA7}"/>
              </a:ext>
            </a:extLst>
          </p:cNvPr>
          <p:cNvSpPr>
            <a:spLocks noGrp="1"/>
          </p:cNvSpPr>
          <p:nvPr>
            <p:ph type="title"/>
          </p:nvPr>
        </p:nvSpPr>
        <p:spPr/>
        <p:txBody>
          <a:bodyPr>
            <a:normAutofit/>
          </a:bodyPr>
          <a:lstStyle/>
          <a:p>
            <a:r>
              <a:rPr lang="en-US" sz="3600" dirty="0"/>
              <a:t>APR</a:t>
            </a:r>
          </a:p>
        </p:txBody>
      </p:sp>
      <p:pic>
        <p:nvPicPr>
          <p:cNvPr id="3" name="Picture 2">
            <a:extLst>
              <a:ext uri="{FF2B5EF4-FFF2-40B4-BE49-F238E27FC236}">
                <a16:creationId xmlns:a16="http://schemas.microsoft.com/office/drawing/2014/main" id="{22E85B91-E569-4C46-3190-60999F0829DA}"/>
              </a:ext>
            </a:extLst>
          </p:cNvPr>
          <p:cNvPicPr>
            <a:picLocks noChangeAspect="1"/>
          </p:cNvPicPr>
          <p:nvPr/>
        </p:nvPicPr>
        <p:blipFill>
          <a:blip r:embed="rId3"/>
          <a:stretch>
            <a:fillRect/>
          </a:stretch>
        </p:blipFill>
        <p:spPr>
          <a:xfrm>
            <a:off x="7266039" y="5480154"/>
            <a:ext cx="1248696" cy="592888"/>
          </a:xfrm>
          <a:prstGeom prst="rect">
            <a:avLst/>
          </a:prstGeom>
        </p:spPr>
      </p:pic>
      <p:sp>
        <p:nvSpPr>
          <p:cNvPr id="4" name="TextBox 3">
            <a:extLst>
              <a:ext uri="{FF2B5EF4-FFF2-40B4-BE49-F238E27FC236}">
                <a16:creationId xmlns:a16="http://schemas.microsoft.com/office/drawing/2014/main" id="{7A1174B9-44B8-0780-CAF3-7BA5422B96CE}"/>
              </a:ext>
            </a:extLst>
          </p:cNvPr>
          <p:cNvSpPr txBox="1"/>
          <p:nvPr/>
        </p:nvSpPr>
        <p:spPr>
          <a:xfrm>
            <a:off x="762000" y="842481"/>
            <a:ext cx="7752735" cy="4955203"/>
          </a:xfrm>
          <a:prstGeom prst="rect">
            <a:avLst/>
          </a:prstGeom>
          <a:noFill/>
        </p:spPr>
        <p:txBody>
          <a:bodyPr wrap="square" rtlCol="0">
            <a:spAutoFit/>
          </a:bodyPr>
          <a:lstStyle/>
          <a:p>
            <a:r>
              <a:rPr lang="en-US" sz="4000" b="1" dirty="0"/>
              <a:t>NOTE TO APR CHAIRS:</a:t>
            </a:r>
          </a:p>
          <a:p>
            <a:endParaRPr lang="en-US" sz="4000" b="1" dirty="0"/>
          </a:p>
          <a:p>
            <a:r>
              <a:rPr lang="en-US" sz="4000" b="1" dirty="0">
                <a:solidFill>
                  <a:srgbClr val="FF0000"/>
                </a:solidFill>
              </a:rPr>
              <a:t>This is the full APR Ready to Roll JUMP START deck for orientation/introductions from this point forward. Customize with dates, names, etc. as needed!</a:t>
            </a:r>
          </a:p>
          <a:p>
            <a:endParaRPr lang="en-US" dirty="0"/>
          </a:p>
          <a:p>
            <a:endParaRPr lang="en-US" dirty="0"/>
          </a:p>
        </p:txBody>
      </p:sp>
    </p:spTree>
    <p:extLst>
      <p:ext uri="{BB962C8B-B14F-4D97-AF65-F5344CB8AC3E}">
        <p14:creationId xmlns:p14="http://schemas.microsoft.com/office/powerpoint/2010/main" val="415466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3fa3f0af-52e6-41ed-9ed0-d932ba1ecea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6fc2421a-db8b-4d05-a98c-ab1a7baa6cec}" enabled="1" method="Standard" siteId="{335a6d75-c3eb-4b1a-ac08-d49338816ca0}" removed="0"/>
</clbl:labelList>
</file>

<file path=docProps/app.xml><?xml version="1.0" encoding="utf-8"?>
<Properties xmlns="http://schemas.openxmlformats.org/officeDocument/2006/extended-properties" xmlns:vt="http://schemas.openxmlformats.org/officeDocument/2006/docPropsVTypes">
  <Template>Newsprint.thmx</Template>
  <TotalTime>3151</TotalTime>
  <Words>2075</Words>
  <Application>Microsoft Office PowerPoint</Application>
  <PresentationFormat>On-screen Show (4:3)</PresentationFormat>
  <Paragraphs>250</Paragraphs>
  <Slides>34</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Aptos</vt:lpstr>
      <vt:lpstr>Arial</vt:lpstr>
      <vt:lpstr>Arial Black</vt:lpstr>
      <vt:lpstr>Dosis</vt:lpstr>
      <vt:lpstr>Impact</vt:lpstr>
      <vt:lpstr>Times New Roman</vt:lpstr>
      <vt:lpstr>NewsPrint</vt:lpstr>
      <vt:lpstr>PowerPoint Presentation</vt:lpstr>
      <vt:lpstr>APR</vt:lpstr>
      <vt:lpstr>APR</vt:lpstr>
      <vt:lpstr>APR</vt:lpstr>
      <vt:lpstr>PowerPoint Presentation</vt:lpstr>
      <vt:lpstr>Recap &amp; Questions</vt:lpstr>
      <vt:lpstr>PowerPoint Presentation</vt:lpstr>
      <vt:lpstr>PowerPoint Presentation</vt:lpstr>
      <vt:lpstr>APR</vt:lpstr>
      <vt:lpstr>PowerPoint Presentation</vt:lpstr>
      <vt:lpstr>APR</vt:lpstr>
      <vt:lpstr>PowerPoint Presentation</vt:lpstr>
      <vt:lpstr>APR</vt:lpstr>
      <vt:lpstr>Can I really  do this?</vt:lpstr>
      <vt:lpstr>Can I really  do this?</vt:lpstr>
      <vt:lpstr>APR Ready To Roll Why the Need???</vt:lpstr>
      <vt:lpstr>APR Ready To Roll Overview –Paying it Forward</vt:lpstr>
      <vt:lpstr>APR Ready to Roll</vt:lpstr>
      <vt:lpstr>APR Ready to Roll</vt:lpstr>
      <vt:lpstr>APR</vt:lpstr>
      <vt:lpstr>APR Ready To Roll Program Background</vt:lpstr>
      <vt:lpstr>APR Ready To Roll Program Background</vt:lpstr>
      <vt:lpstr>Commitment</vt:lpstr>
      <vt:lpstr>Commitment </vt:lpstr>
      <vt:lpstr>Resources</vt:lpstr>
      <vt:lpstr>Support  and Expectations </vt:lpstr>
      <vt:lpstr>Portfolio Review /  Panel Presentation</vt:lpstr>
      <vt:lpstr>Portfolio Review /  Panel Presentation</vt:lpstr>
      <vt:lpstr>Portfolio Review /  Panel Presentation  </vt:lpstr>
      <vt:lpstr>Demystifying the APR Exam</vt:lpstr>
      <vt:lpstr>Demystifying the APR Exam</vt:lpstr>
      <vt:lpstr>Demystifying the APR Exam</vt:lpstr>
      <vt:lpstr>Recap &amp; Questions</vt:lpstr>
      <vt:lpstr>PowerPoint Presentation</vt:lpstr>
    </vt:vector>
  </TitlesOfParts>
  <Company>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 Ready To Roll:           Communication, Models and Theories, History,                                                                 Lions, Tigers and Bears</dc:title>
  <dc:creator>Dan McFadden</dc:creator>
  <cp:lastModifiedBy>McFadden Dan</cp:lastModifiedBy>
  <cp:revision>161</cp:revision>
  <dcterms:created xsi:type="dcterms:W3CDTF">2018-11-12T01:14:37Z</dcterms:created>
  <dcterms:modified xsi:type="dcterms:W3CDTF">2026-06-05T17:48:31Z</dcterms:modified>
</cp:coreProperties>
</file>