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3"/>
  </p:notesMasterIdLst>
  <p:sldIdLst>
    <p:sldId id="256" r:id="rId5"/>
    <p:sldId id="298" r:id="rId6"/>
    <p:sldId id="257" r:id="rId7"/>
    <p:sldId id="258" r:id="rId8"/>
    <p:sldId id="259" r:id="rId9"/>
    <p:sldId id="296" r:id="rId10"/>
    <p:sldId id="260" r:id="rId11"/>
    <p:sldId id="262" r:id="rId12"/>
    <p:sldId id="263" r:id="rId13"/>
    <p:sldId id="265" r:id="rId14"/>
    <p:sldId id="266" r:id="rId15"/>
    <p:sldId id="294" r:id="rId16"/>
    <p:sldId id="267" r:id="rId17"/>
    <p:sldId id="268" r:id="rId18"/>
    <p:sldId id="269" r:id="rId19"/>
    <p:sldId id="270" r:id="rId20"/>
    <p:sldId id="273" r:id="rId21"/>
    <p:sldId id="274" r:id="rId22"/>
    <p:sldId id="275" r:id="rId23"/>
    <p:sldId id="276" r:id="rId24"/>
    <p:sldId id="277" r:id="rId25"/>
    <p:sldId id="278" r:id="rId26"/>
    <p:sldId id="279" r:id="rId27"/>
    <p:sldId id="280" r:id="rId28"/>
    <p:sldId id="281" r:id="rId29"/>
    <p:sldId id="282" r:id="rId30"/>
    <p:sldId id="295" r:id="rId31"/>
    <p:sldId id="284" r:id="rId32"/>
    <p:sldId id="285" r:id="rId33"/>
    <p:sldId id="286" r:id="rId34"/>
    <p:sldId id="287" r:id="rId35"/>
    <p:sldId id="288" r:id="rId36"/>
    <p:sldId id="289" r:id="rId37"/>
    <p:sldId id="290" r:id="rId38"/>
    <p:sldId id="291" r:id="rId39"/>
    <p:sldId id="292" r:id="rId40"/>
    <p:sldId id="293" r:id="rId41"/>
    <p:sldId id="29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ED5EB-7E29-BBAE-2AB4-9970165C98CB}" v="627" dt="2023-10-02T21:00:43.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Fadden Dan" userId="S::bbi6308@hca.corpad.net::a8f611a2-74fa-4c06-ab8d-92e2afa957a5" providerId="AD" clId="Web-{1EBED5EB-7E29-BBAE-2AB4-9970165C98CB}"/>
    <pc:docChg chg="addSld delSld modSld sldOrd">
      <pc:chgData name="McFadden Dan" userId="S::bbi6308@hca.corpad.net::a8f611a2-74fa-4c06-ab8d-92e2afa957a5" providerId="AD" clId="Web-{1EBED5EB-7E29-BBAE-2AB4-9970165C98CB}" dt="2023-10-02T21:04:45.523" v="4900"/>
      <pc:docMkLst>
        <pc:docMk/>
      </pc:docMkLst>
      <pc:sldChg chg="modSp">
        <pc:chgData name="McFadden Dan" userId="S::bbi6308@hca.corpad.net::a8f611a2-74fa-4c06-ab8d-92e2afa957a5" providerId="AD" clId="Web-{1EBED5EB-7E29-BBAE-2AB4-9970165C98CB}" dt="2023-10-02T17:39:30.133" v="116" actId="20577"/>
        <pc:sldMkLst>
          <pc:docMk/>
          <pc:sldMk cId="1258087647" sldId="256"/>
        </pc:sldMkLst>
        <pc:spChg chg="mod">
          <ac:chgData name="McFadden Dan" userId="S::bbi6308@hca.corpad.net::a8f611a2-74fa-4c06-ab8d-92e2afa957a5" providerId="AD" clId="Web-{1EBED5EB-7E29-BBAE-2AB4-9970165C98CB}" dt="2023-10-02T17:39:30.133" v="116" actId="20577"/>
          <ac:spMkLst>
            <pc:docMk/>
            <pc:sldMk cId="1258087647" sldId="256"/>
            <ac:spMk id="3" creationId="{00000000-0000-0000-0000-000000000000}"/>
          </ac:spMkLst>
        </pc:spChg>
      </pc:sldChg>
      <pc:sldChg chg="modSp ord modNotes">
        <pc:chgData name="McFadden Dan" userId="S::bbi6308@hca.corpad.net::a8f611a2-74fa-4c06-ab8d-92e2afa957a5" providerId="AD" clId="Web-{1EBED5EB-7E29-BBAE-2AB4-9970165C98CB}" dt="2023-10-02T18:02:57.100" v="1174"/>
        <pc:sldMkLst>
          <pc:docMk/>
          <pc:sldMk cId="2652956237" sldId="258"/>
        </pc:sldMkLst>
        <pc:spChg chg="mod">
          <ac:chgData name="McFadden Dan" userId="S::bbi6308@hca.corpad.net::a8f611a2-74fa-4c06-ab8d-92e2afa957a5" providerId="AD" clId="Web-{1EBED5EB-7E29-BBAE-2AB4-9970165C98CB}" dt="2023-10-02T17:47:00.069" v="119" actId="20577"/>
          <ac:spMkLst>
            <pc:docMk/>
            <pc:sldMk cId="2652956237" sldId="258"/>
            <ac:spMk id="3" creationId="{00000000-0000-0000-0000-000000000000}"/>
          </ac:spMkLst>
        </pc:spChg>
      </pc:sldChg>
      <pc:sldChg chg="modNotes">
        <pc:chgData name="McFadden Dan" userId="S::bbi6308@hca.corpad.net::a8f611a2-74fa-4c06-ab8d-92e2afa957a5" providerId="AD" clId="Web-{1EBED5EB-7E29-BBAE-2AB4-9970165C98CB}" dt="2023-10-02T21:04:45.523" v="4900"/>
        <pc:sldMkLst>
          <pc:docMk/>
          <pc:sldMk cId="3898748043" sldId="260"/>
        </pc:sldMkLst>
      </pc:sldChg>
      <pc:sldChg chg="del">
        <pc:chgData name="McFadden Dan" userId="S::bbi6308@hca.corpad.net::a8f611a2-74fa-4c06-ab8d-92e2afa957a5" providerId="AD" clId="Web-{1EBED5EB-7E29-BBAE-2AB4-9970165C98CB}" dt="2023-10-02T18:09:51.595" v="1525"/>
        <pc:sldMkLst>
          <pc:docMk/>
          <pc:sldMk cId="495804308" sldId="261"/>
        </pc:sldMkLst>
      </pc:sldChg>
      <pc:sldChg chg="modSp modNotes">
        <pc:chgData name="McFadden Dan" userId="S::bbi6308@hca.corpad.net::a8f611a2-74fa-4c06-ab8d-92e2afa957a5" providerId="AD" clId="Web-{1EBED5EB-7E29-BBAE-2AB4-9970165C98CB}" dt="2023-10-02T18:09:47.376" v="1524" actId="20577"/>
        <pc:sldMkLst>
          <pc:docMk/>
          <pc:sldMk cId="3218858" sldId="262"/>
        </pc:sldMkLst>
        <pc:spChg chg="mod">
          <ac:chgData name="McFadden Dan" userId="S::bbi6308@hca.corpad.net::a8f611a2-74fa-4c06-ab8d-92e2afa957a5" providerId="AD" clId="Web-{1EBED5EB-7E29-BBAE-2AB4-9970165C98CB}" dt="2023-10-02T18:09:47.376" v="1524" actId="20577"/>
          <ac:spMkLst>
            <pc:docMk/>
            <pc:sldMk cId="3218858" sldId="262"/>
            <ac:spMk id="3" creationId="{00000000-0000-0000-0000-000000000000}"/>
          </ac:spMkLst>
        </pc:spChg>
      </pc:sldChg>
      <pc:sldChg chg="modSp ord">
        <pc:chgData name="McFadden Dan" userId="S::bbi6308@hca.corpad.net::a8f611a2-74fa-4c06-ab8d-92e2afa957a5" providerId="AD" clId="Web-{1EBED5EB-7E29-BBAE-2AB4-9970165C98CB}" dt="2023-10-02T18:16:40.639" v="1574"/>
        <pc:sldMkLst>
          <pc:docMk/>
          <pc:sldMk cId="677271952" sldId="263"/>
        </pc:sldMkLst>
        <pc:spChg chg="mod">
          <ac:chgData name="McFadden Dan" userId="S::bbi6308@hca.corpad.net::a8f611a2-74fa-4c06-ab8d-92e2afa957a5" providerId="AD" clId="Web-{1EBED5EB-7E29-BBAE-2AB4-9970165C98CB}" dt="2023-10-02T18:10:04.798" v="1526" actId="20577"/>
          <ac:spMkLst>
            <pc:docMk/>
            <pc:sldMk cId="677271952" sldId="263"/>
            <ac:spMk id="3" creationId="{00000000-0000-0000-0000-000000000000}"/>
          </ac:spMkLst>
        </pc:spChg>
      </pc:sldChg>
      <pc:sldChg chg="del">
        <pc:chgData name="McFadden Dan" userId="S::bbi6308@hca.corpad.net::a8f611a2-74fa-4c06-ab8d-92e2afa957a5" providerId="AD" clId="Web-{1EBED5EB-7E29-BBAE-2AB4-9970165C98CB}" dt="2023-10-02T18:12:08.099" v="1527"/>
        <pc:sldMkLst>
          <pc:docMk/>
          <pc:sldMk cId="140388817" sldId="264"/>
        </pc:sldMkLst>
      </pc:sldChg>
      <pc:sldChg chg="modSp modNotes">
        <pc:chgData name="McFadden Dan" userId="S::bbi6308@hca.corpad.net::a8f611a2-74fa-4c06-ab8d-92e2afa957a5" providerId="AD" clId="Web-{1EBED5EB-7E29-BBAE-2AB4-9970165C98CB}" dt="2023-10-02T18:27:42.877" v="1623"/>
        <pc:sldMkLst>
          <pc:docMk/>
          <pc:sldMk cId="2954345750" sldId="265"/>
        </pc:sldMkLst>
        <pc:spChg chg="mod">
          <ac:chgData name="McFadden Dan" userId="S::bbi6308@hca.corpad.net::a8f611a2-74fa-4c06-ab8d-92e2afa957a5" providerId="AD" clId="Web-{1EBED5EB-7E29-BBAE-2AB4-9970165C98CB}" dt="2023-10-02T18:16:10.561" v="1573" actId="20577"/>
          <ac:spMkLst>
            <pc:docMk/>
            <pc:sldMk cId="2954345750" sldId="265"/>
            <ac:spMk id="3" creationId="{00000000-0000-0000-0000-000000000000}"/>
          </ac:spMkLst>
        </pc:spChg>
      </pc:sldChg>
      <pc:sldChg chg="modSp modNotes">
        <pc:chgData name="McFadden Dan" userId="S::bbi6308@hca.corpad.net::a8f611a2-74fa-4c06-ab8d-92e2afa957a5" providerId="AD" clId="Web-{1EBED5EB-7E29-BBAE-2AB4-9970165C98CB}" dt="2023-10-02T18:42:35.373" v="2258" actId="20577"/>
        <pc:sldMkLst>
          <pc:docMk/>
          <pc:sldMk cId="3055473298" sldId="266"/>
        </pc:sldMkLst>
        <pc:spChg chg="mod">
          <ac:chgData name="McFadden Dan" userId="S::bbi6308@hca.corpad.net::a8f611a2-74fa-4c06-ab8d-92e2afa957a5" providerId="AD" clId="Web-{1EBED5EB-7E29-BBAE-2AB4-9970165C98CB}" dt="2023-10-02T18:42:35.373" v="2258" actId="20577"/>
          <ac:spMkLst>
            <pc:docMk/>
            <pc:sldMk cId="3055473298" sldId="266"/>
            <ac:spMk id="3" creationId="{00000000-0000-0000-0000-000000000000}"/>
          </ac:spMkLst>
        </pc:spChg>
      </pc:sldChg>
      <pc:sldChg chg="modSp modNotes">
        <pc:chgData name="McFadden Dan" userId="S::bbi6308@hca.corpad.net::a8f611a2-74fa-4c06-ab8d-92e2afa957a5" providerId="AD" clId="Web-{1EBED5EB-7E29-BBAE-2AB4-9970165C98CB}" dt="2023-10-02T18:52:08.157" v="2622"/>
        <pc:sldMkLst>
          <pc:docMk/>
          <pc:sldMk cId="3953724381" sldId="267"/>
        </pc:sldMkLst>
        <pc:spChg chg="mod">
          <ac:chgData name="McFadden Dan" userId="S::bbi6308@hca.corpad.net::a8f611a2-74fa-4c06-ab8d-92e2afa957a5" providerId="AD" clId="Web-{1EBED5EB-7E29-BBAE-2AB4-9970165C98CB}" dt="2023-10-02T18:42:26.436" v="2256" actId="20577"/>
          <ac:spMkLst>
            <pc:docMk/>
            <pc:sldMk cId="3953724381" sldId="267"/>
            <ac:spMk id="3" creationId="{00000000-0000-0000-0000-000000000000}"/>
          </ac:spMkLst>
        </pc:spChg>
      </pc:sldChg>
      <pc:sldChg chg="modSp modNotes">
        <pc:chgData name="McFadden Dan" userId="S::bbi6308@hca.corpad.net::a8f611a2-74fa-4c06-ab8d-92e2afa957a5" providerId="AD" clId="Web-{1EBED5EB-7E29-BBAE-2AB4-9970165C98CB}" dt="2023-10-02T18:54:55.099" v="2712"/>
        <pc:sldMkLst>
          <pc:docMk/>
          <pc:sldMk cId="2416392731" sldId="268"/>
        </pc:sldMkLst>
        <pc:spChg chg="mod">
          <ac:chgData name="McFadden Dan" userId="S::bbi6308@hca.corpad.net::a8f611a2-74fa-4c06-ab8d-92e2afa957a5" providerId="AD" clId="Web-{1EBED5EB-7E29-BBAE-2AB4-9970165C98CB}" dt="2023-10-02T18:52:54.549" v="2635" actId="20577"/>
          <ac:spMkLst>
            <pc:docMk/>
            <pc:sldMk cId="2416392731" sldId="268"/>
            <ac:spMk id="3" creationId="{00000000-0000-0000-0000-000000000000}"/>
          </ac:spMkLst>
        </pc:spChg>
      </pc:sldChg>
      <pc:sldChg chg="modSp">
        <pc:chgData name="McFadden Dan" userId="S::bbi6308@hca.corpad.net::a8f611a2-74fa-4c06-ab8d-92e2afa957a5" providerId="AD" clId="Web-{1EBED5EB-7E29-BBAE-2AB4-9970165C98CB}" dt="2023-10-02T18:53:49.191" v="2709" actId="20577"/>
        <pc:sldMkLst>
          <pc:docMk/>
          <pc:sldMk cId="4235412912" sldId="269"/>
        </pc:sldMkLst>
        <pc:spChg chg="mod">
          <ac:chgData name="McFadden Dan" userId="S::bbi6308@hca.corpad.net::a8f611a2-74fa-4c06-ab8d-92e2afa957a5" providerId="AD" clId="Web-{1EBED5EB-7E29-BBAE-2AB4-9970165C98CB}" dt="2023-10-02T18:53:49.191" v="2709" actId="20577"/>
          <ac:spMkLst>
            <pc:docMk/>
            <pc:sldMk cId="4235412912" sldId="269"/>
            <ac:spMk id="3" creationId="{00000000-0000-0000-0000-000000000000}"/>
          </ac:spMkLst>
        </pc:spChg>
      </pc:sldChg>
      <pc:sldChg chg="modSp modNotes">
        <pc:chgData name="McFadden Dan" userId="S::bbi6308@hca.corpad.net::a8f611a2-74fa-4c06-ab8d-92e2afa957a5" providerId="AD" clId="Web-{1EBED5EB-7E29-BBAE-2AB4-9970165C98CB}" dt="2023-10-02T19:08:17.595" v="2978"/>
        <pc:sldMkLst>
          <pc:docMk/>
          <pc:sldMk cId="2392487907" sldId="270"/>
        </pc:sldMkLst>
        <pc:spChg chg="mod">
          <ac:chgData name="McFadden Dan" userId="S::bbi6308@hca.corpad.net::a8f611a2-74fa-4c06-ab8d-92e2afa957a5" providerId="AD" clId="Web-{1EBED5EB-7E29-BBAE-2AB4-9970165C98CB}" dt="2023-10-02T19:00:23.953" v="2974" actId="20577"/>
          <ac:spMkLst>
            <pc:docMk/>
            <pc:sldMk cId="2392487907" sldId="270"/>
            <ac:spMk id="3" creationId="{00000000-0000-0000-0000-000000000000}"/>
          </ac:spMkLst>
        </pc:spChg>
      </pc:sldChg>
      <pc:sldChg chg="del">
        <pc:chgData name="McFadden Dan" userId="S::bbi6308@hca.corpad.net::a8f611a2-74fa-4c06-ab8d-92e2afa957a5" providerId="AD" clId="Web-{1EBED5EB-7E29-BBAE-2AB4-9970165C98CB}" dt="2023-10-02T18:57:54.386" v="2960"/>
        <pc:sldMkLst>
          <pc:docMk/>
          <pc:sldMk cId="1626112834" sldId="271"/>
        </pc:sldMkLst>
      </pc:sldChg>
      <pc:sldChg chg="del">
        <pc:chgData name="McFadden Dan" userId="S::bbi6308@hca.corpad.net::a8f611a2-74fa-4c06-ab8d-92e2afa957a5" providerId="AD" clId="Web-{1EBED5EB-7E29-BBAE-2AB4-9970165C98CB}" dt="2023-10-02T18:57:59.917" v="2961"/>
        <pc:sldMkLst>
          <pc:docMk/>
          <pc:sldMk cId="3543452228" sldId="272"/>
        </pc:sldMkLst>
      </pc:sldChg>
      <pc:sldChg chg="addSp modSp">
        <pc:chgData name="McFadden Dan" userId="S::bbi6308@hca.corpad.net::a8f611a2-74fa-4c06-ab8d-92e2afa957a5" providerId="AD" clId="Web-{1EBED5EB-7E29-BBAE-2AB4-9970165C98CB}" dt="2023-10-02T19:00:08" v="2972" actId="1076"/>
        <pc:sldMkLst>
          <pc:docMk/>
          <pc:sldMk cId="1774657315" sldId="274"/>
        </pc:sldMkLst>
        <pc:spChg chg="mod">
          <ac:chgData name="McFadden Dan" userId="S::bbi6308@hca.corpad.net::a8f611a2-74fa-4c06-ab8d-92e2afa957a5" providerId="AD" clId="Web-{1EBED5EB-7E29-BBAE-2AB4-9970165C98CB}" dt="2023-10-02T19:00:08" v="2972" actId="1076"/>
          <ac:spMkLst>
            <pc:docMk/>
            <pc:sldMk cId="1774657315" sldId="274"/>
            <ac:spMk id="3" creationId="{00000000-0000-0000-0000-000000000000}"/>
          </ac:spMkLst>
        </pc:spChg>
        <pc:picChg chg="add mod">
          <ac:chgData name="McFadden Dan" userId="S::bbi6308@hca.corpad.net::a8f611a2-74fa-4c06-ab8d-92e2afa957a5" providerId="AD" clId="Web-{1EBED5EB-7E29-BBAE-2AB4-9970165C98CB}" dt="2023-10-02T18:59:37.811" v="2965" actId="1076"/>
          <ac:picMkLst>
            <pc:docMk/>
            <pc:sldMk cId="1774657315" sldId="274"/>
            <ac:picMk id="4" creationId="{60BC75F5-C256-DA93-3315-F77EA6D6E7CE}"/>
          </ac:picMkLst>
        </pc:picChg>
      </pc:sldChg>
      <pc:sldChg chg="modNotes">
        <pc:chgData name="McFadden Dan" userId="S::bbi6308@hca.corpad.net::a8f611a2-74fa-4c06-ab8d-92e2afa957a5" providerId="AD" clId="Web-{1EBED5EB-7E29-BBAE-2AB4-9970165C98CB}" dt="2023-10-02T19:58:13.088" v="3029"/>
        <pc:sldMkLst>
          <pc:docMk/>
          <pc:sldMk cId="1814853439" sldId="275"/>
        </pc:sldMkLst>
      </pc:sldChg>
      <pc:sldChg chg="modNotes">
        <pc:chgData name="McFadden Dan" userId="S::bbi6308@hca.corpad.net::a8f611a2-74fa-4c06-ab8d-92e2afa957a5" providerId="AD" clId="Web-{1EBED5EB-7E29-BBAE-2AB4-9970165C98CB}" dt="2023-10-02T20:09:23.809" v="3298"/>
        <pc:sldMkLst>
          <pc:docMk/>
          <pc:sldMk cId="224651471" sldId="276"/>
        </pc:sldMkLst>
      </pc:sldChg>
      <pc:sldChg chg="modNotes">
        <pc:chgData name="McFadden Dan" userId="S::bbi6308@hca.corpad.net::a8f611a2-74fa-4c06-ab8d-92e2afa957a5" providerId="AD" clId="Web-{1EBED5EB-7E29-BBAE-2AB4-9970165C98CB}" dt="2023-10-02T20:21:23.329" v="3524"/>
        <pc:sldMkLst>
          <pc:docMk/>
          <pc:sldMk cId="2616467786" sldId="278"/>
        </pc:sldMkLst>
      </pc:sldChg>
      <pc:sldChg chg="modSp">
        <pc:chgData name="McFadden Dan" userId="S::bbi6308@hca.corpad.net::a8f611a2-74fa-4c06-ab8d-92e2afa957a5" providerId="AD" clId="Web-{1EBED5EB-7E29-BBAE-2AB4-9970165C98CB}" dt="2023-10-02T20:19:06.466" v="3519" actId="20577"/>
        <pc:sldMkLst>
          <pc:docMk/>
          <pc:sldMk cId="2071977346" sldId="282"/>
        </pc:sldMkLst>
        <pc:spChg chg="mod">
          <ac:chgData name="McFadden Dan" userId="S::bbi6308@hca.corpad.net::a8f611a2-74fa-4c06-ab8d-92e2afa957a5" providerId="AD" clId="Web-{1EBED5EB-7E29-BBAE-2AB4-9970165C98CB}" dt="2023-10-02T20:19:06.466" v="3519" actId="20577"/>
          <ac:spMkLst>
            <pc:docMk/>
            <pc:sldMk cId="2071977346" sldId="282"/>
            <ac:spMk id="3" creationId="{00000000-0000-0000-0000-000000000000}"/>
          </ac:spMkLst>
        </pc:spChg>
      </pc:sldChg>
      <pc:sldChg chg="del">
        <pc:chgData name="McFadden Dan" userId="S::bbi6308@hca.corpad.net::a8f611a2-74fa-4c06-ab8d-92e2afa957a5" providerId="AD" clId="Web-{1EBED5EB-7E29-BBAE-2AB4-9970165C98CB}" dt="2023-10-02T20:20:34.546" v="3523"/>
        <pc:sldMkLst>
          <pc:docMk/>
          <pc:sldMk cId="3573432599" sldId="283"/>
        </pc:sldMkLst>
      </pc:sldChg>
      <pc:sldChg chg="modSp modNotes">
        <pc:chgData name="McFadden Dan" userId="S::bbi6308@hca.corpad.net::a8f611a2-74fa-4c06-ab8d-92e2afa957a5" providerId="AD" clId="Web-{1EBED5EB-7E29-BBAE-2AB4-9970165C98CB}" dt="2023-10-02T20:30:45.203" v="3862"/>
        <pc:sldMkLst>
          <pc:docMk/>
          <pc:sldMk cId="3389214422" sldId="285"/>
        </pc:sldMkLst>
        <pc:spChg chg="mod">
          <ac:chgData name="McFadden Dan" userId="S::bbi6308@hca.corpad.net::a8f611a2-74fa-4c06-ab8d-92e2afa957a5" providerId="AD" clId="Web-{1EBED5EB-7E29-BBAE-2AB4-9970165C98CB}" dt="2023-10-02T20:22:16.705" v="3526" actId="20577"/>
          <ac:spMkLst>
            <pc:docMk/>
            <pc:sldMk cId="3389214422" sldId="285"/>
            <ac:spMk id="3" creationId="{00000000-0000-0000-0000-000000000000}"/>
          </ac:spMkLst>
        </pc:spChg>
      </pc:sldChg>
      <pc:sldChg chg="modSp modNotes">
        <pc:chgData name="McFadden Dan" userId="S::bbi6308@hca.corpad.net::a8f611a2-74fa-4c06-ab8d-92e2afa957a5" providerId="AD" clId="Web-{1EBED5EB-7E29-BBAE-2AB4-9970165C98CB}" dt="2023-10-02T21:00:03.328" v="4786" actId="20577"/>
        <pc:sldMkLst>
          <pc:docMk/>
          <pc:sldMk cId="652579672" sldId="286"/>
        </pc:sldMkLst>
        <pc:spChg chg="mod">
          <ac:chgData name="McFadden Dan" userId="S::bbi6308@hca.corpad.net::a8f611a2-74fa-4c06-ab8d-92e2afa957a5" providerId="AD" clId="Web-{1EBED5EB-7E29-BBAE-2AB4-9970165C98CB}" dt="2023-10-02T21:00:03.328" v="4786" actId="20577"/>
          <ac:spMkLst>
            <pc:docMk/>
            <pc:sldMk cId="652579672" sldId="286"/>
            <ac:spMk id="3" creationId="{00000000-0000-0000-0000-000000000000}"/>
          </ac:spMkLst>
        </pc:spChg>
      </pc:sldChg>
      <pc:sldChg chg="modSp modNotes">
        <pc:chgData name="McFadden Dan" userId="S::bbi6308@hca.corpad.net::a8f611a2-74fa-4c06-ab8d-92e2afa957a5" providerId="AD" clId="Web-{1EBED5EB-7E29-BBAE-2AB4-9970165C98CB}" dt="2023-10-02T20:52:10.847" v="4551" actId="20577"/>
        <pc:sldMkLst>
          <pc:docMk/>
          <pc:sldMk cId="120932220" sldId="287"/>
        </pc:sldMkLst>
        <pc:spChg chg="mod">
          <ac:chgData name="McFadden Dan" userId="S::bbi6308@hca.corpad.net::a8f611a2-74fa-4c06-ab8d-92e2afa957a5" providerId="AD" clId="Web-{1EBED5EB-7E29-BBAE-2AB4-9970165C98CB}" dt="2023-10-02T20:52:10.847" v="4551" actId="20577"/>
          <ac:spMkLst>
            <pc:docMk/>
            <pc:sldMk cId="120932220" sldId="287"/>
            <ac:spMk id="3" creationId="{00000000-0000-0000-0000-000000000000}"/>
          </ac:spMkLst>
        </pc:spChg>
      </pc:sldChg>
      <pc:sldChg chg="modSp modNotes">
        <pc:chgData name="McFadden Dan" userId="S::bbi6308@hca.corpad.net::a8f611a2-74fa-4c06-ab8d-92e2afa957a5" providerId="AD" clId="Web-{1EBED5EB-7E29-BBAE-2AB4-9970165C98CB}" dt="2023-10-02T20:53:08.739" v="4569" actId="20577"/>
        <pc:sldMkLst>
          <pc:docMk/>
          <pc:sldMk cId="2767172625" sldId="288"/>
        </pc:sldMkLst>
        <pc:spChg chg="mod">
          <ac:chgData name="McFadden Dan" userId="S::bbi6308@hca.corpad.net::a8f611a2-74fa-4c06-ab8d-92e2afa957a5" providerId="AD" clId="Web-{1EBED5EB-7E29-BBAE-2AB4-9970165C98CB}" dt="2023-10-02T20:53:08.739" v="4569" actId="20577"/>
          <ac:spMkLst>
            <pc:docMk/>
            <pc:sldMk cId="2767172625" sldId="288"/>
            <ac:spMk id="3" creationId="{00000000-0000-0000-0000-000000000000}"/>
          </ac:spMkLst>
        </pc:spChg>
        <pc:picChg chg="mod">
          <ac:chgData name="McFadden Dan" userId="S::bbi6308@hca.corpad.net::a8f611a2-74fa-4c06-ab8d-92e2afa957a5" providerId="AD" clId="Web-{1EBED5EB-7E29-BBAE-2AB4-9970165C98CB}" dt="2023-10-02T20:37:44.152" v="4170" actId="1076"/>
          <ac:picMkLst>
            <pc:docMk/>
            <pc:sldMk cId="2767172625" sldId="288"/>
            <ac:picMk id="5" creationId="{00000000-0000-0000-0000-000000000000}"/>
          </ac:picMkLst>
        </pc:picChg>
        <pc:picChg chg="mod">
          <ac:chgData name="McFadden Dan" userId="S::bbi6308@hca.corpad.net::a8f611a2-74fa-4c06-ab8d-92e2afa957a5" providerId="AD" clId="Web-{1EBED5EB-7E29-BBAE-2AB4-9970165C98CB}" dt="2023-10-02T20:37:48.543" v="4171" actId="1076"/>
          <ac:picMkLst>
            <pc:docMk/>
            <pc:sldMk cId="2767172625" sldId="288"/>
            <ac:picMk id="6" creationId="{00000000-0000-0000-0000-000000000000}"/>
          </ac:picMkLst>
        </pc:picChg>
      </pc:sldChg>
      <pc:sldChg chg="modSp">
        <pc:chgData name="McFadden Dan" userId="S::bbi6308@hca.corpad.net::a8f611a2-74fa-4c06-ab8d-92e2afa957a5" providerId="AD" clId="Web-{1EBED5EB-7E29-BBAE-2AB4-9970165C98CB}" dt="2023-10-02T20:42:09.096" v="4289" actId="20577"/>
        <pc:sldMkLst>
          <pc:docMk/>
          <pc:sldMk cId="4246347919" sldId="289"/>
        </pc:sldMkLst>
        <pc:spChg chg="mod">
          <ac:chgData name="McFadden Dan" userId="S::bbi6308@hca.corpad.net::a8f611a2-74fa-4c06-ab8d-92e2afa957a5" providerId="AD" clId="Web-{1EBED5EB-7E29-BBAE-2AB4-9970165C98CB}" dt="2023-10-02T20:42:09.096" v="4289" actId="20577"/>
          <ac:spMkLst>
            <pc:docMk/>
            <pc:sldMk cId="4246347919" sldId="289"/>
            <ac:spMk id="3" creationId="{00000000-0000-0000-0000-000000000000}"/>
          </ac:spMkLst>
        </pc:spChg>
        <pc:picChg chg="mod">
          <ac:chgData name="McFadden Dan" userId="S::bbi6308@hca.corpad.net::a8f611a2-74fa-4c06-ab8d-92e2afa957a5" providerId="AD" clId="Web-{1EBED5EB-7E29-BBAE-2AB4-9970165C98CB}" dt="2023-10-02T20:42:04.659" v="4288" actId="14100"/>
          <ac:picMkLst>
            <pc:docMk/>
            <pc:sldMk cId="4246347919" sldId="289"/>
            <ac:picMk id="4" creationId="{00000000-0000-0000-0000-000000000000}"/>
          </ac:picMkLst>
        </pc:picChg>
      </pc:sldChg>
      <pc:sldChg chg="modSp">
        <pc:chgData name="McFadden Dan" userId="S::bbi6308@hca.corpad.net::a8f611a2-74fa-4c06-ab8d-92e2afa957a5" providerId="AD" clId="Web-{1EBED5EB-7E29-BBAE-2AB4-9970165C98CB}" dt="2023-10-02T20:54:51.070" v="4590" actId="20577"/>
        <pc:sldMkLst>
          <pc:docMk/>
          <pc:sldMk cId="683698175" sldId="290"/>
        </pc:sldMkLst>
        <pc:spChg chg="mod">
          <ac:chgData name="McFadden Dan" userId="S::bbi6308@hca.corpad.net::a8f611a2-74fa-4c06-ab8d-92e2afa957a5" providerId="AD" clId="Web-{1EBED5EB-7E29-BBAE-2AB4-9970165C98CB}" dt="2023-10-02T20:54:51.070" v="4590" actId="20577"/>
          <ac:spMkLst>
            <pc:docMk/>
            <pc:sldMk cId="683698175" sldId="290"/>
            <ac:spMk id="3" creationId="{00000000-0000-0000-0000-000000000000}"/>
          </ac:spMkLst>
        </pc:spChg>
      </pc:sldChg>
      <pc:sldChg chg="modSp modNotes">
        <pc:chgData name="McFadden Dan" userId="S::bbi6308@hca.corpad.net::a8f611a2-74fa-4c06-ab8d-92e2afa957a5" providerId="AD" clId="Web-{1EBED5EB-7E29-BBAE-2AB4-9970165C98CB}" dt="2023-10-02T21:04:01.491" v="4899"/>
        <pc:sldMkLst>
          <pc:docMk/>
          <pc:sldMk cId="251258975" sldId="291"/>
        </pc:sldMkLst>
        <pc:spChg chg="mod">
          <ac:chgData name="McFadden Dan" userId="S::bbi6308@hca.corpad.net::a8f611a2-74fa-4c06-ab8d-92e2afa957a5" providerId="AD" clId="Web-{1EBED5EB-7E29-BBAE-2AB4-9970165C98CB}" dt="2023-10-02T20:57:00.542" v="4707" actId="20577"/>
          <ac:spMkLst>
            <pc:docMk/>
            <pc:sldMk cId="251258975" sldId="291"/>
            <ac:spMk id="3" creationId="{00000000-0000-0000-0000-000000000000}"/>
          </ac:spMkLst>
        </pc:spChg>
      </pc:sldChg>
      <pc:sldChg chg="modSp">
        <pc:chgData name="McFadden Dan" userId="S::bbi6308@hca.corpad.net::a8f611a2-74fa-4c06-ab8d-92e2afa957a5" providerId="AD" clId="Web-{1EBED5EB-7E29-BBAE-2AB4-9970165C98CB}" dt="2023-10-02T21:00:26.610" v="4789" actId="20577"/>
        <pc:sldMkLst>
          <pc:docMk/>
          <pc:sldMk cId="543604645" sldId="292"/>
        </pc:sldMkLst>
        <pc:spChg chg="mod">
          <ac:chgData name="McFadden Dan" userId="S::bbi6308@hca.corpad.net::a8f611a2-74fa-4c06-ab8d-92e2afa957a5" providerId="AD" clId="Web-{1EBED5EB-7E29-BBAE-2AB4-9970165C98CB}" dt="2023-10-02T21:00:26.610" v="4789" actId="20577"/>
          <ac:spMkLst>
            <pc:docMk/>
            <pc:sldMk cId="543604645" sldId="292"/>
            <ac:spMk id="3" creationId="{00000000-0000-0000-0000-000000000000}"/>
          </ac:spMkLst>
        </pc:spChg>
      </pc:sldChg>
      <pc:sldChg chg="modSp">
        <pc:chgData name="McFadden Dan" userId="S::bbi6308@hca.corpad.net::a8f611a2-74fa-4c06-ab8d-92e2afa957a5" providerId="AD" clId="Web-{1EBED5EB-7E29-BBAE-2AB4-9970165C98CB}" dt="2023-10-02T21:00:43.361" v="4798" actId="14100"/>
        <pc:sldMkLst>
          <pc:docMk/>
          <pc:sldMk cId="2809889193" sldId="293"/>
        </pc:sldMkLst>
        <pc:spChg chg="mod">
          <ac:chgData name="McFadden Dan" userId="S::bbi6308@hca.corpad.net::a8f611a2-74fa-4c06-ab8d-92e2afa957a5" providerId="AD" clId="Web-{1EBED5EB-7E29-BBAE-2AB4-9970165C98CB}" dt="2023-10-02T21:00:43.361" v="4798" actId="14100"/>
          <ac:spMkLst>
            <pc:docMk/>
            <pc:sldMk cId="2809889193" sldId="293"/>
            <ac:spMk id="2" creationId="{00000000-0000-0000-0000-000000000000}"/>
          </ac:spMkLst>
        </pc:spChg>
      </pc:sldChg>
      <pc:sldChg chg="modSp">
        <pc:chgData name="McFadden Dan" userId="S::bbi6308@hca.corpad.net::a8f611a2-74fa-4c06-ab8d-92e2afa957a5" providerId="AD" clId="Web-{1EBED5EB-7E29-BBAE-2AB4-9970165C98CB}" dt="2023-10-02T18:42:30.842" v="2257" actId="20577"/>
        <pc:sldMkLst>
          <pc:docMk/>
          <pc:sldMk cId="159005055" sldId="294"/>
        </pc:sldMkLst>
        <pc:spChg chg="mod">
          <ac:chgData name="McFadden Dan" userId="S::bbi6308@hca.corpad.net::a8f611a2-74fa-4c06-ab8d-92e2afa957a5" providerId="AD" clId="Web-{1EBED5EB-7E29-BBAE-2AB4-9970165C98CB}" dt="2023-10-02T18:42:30.842" v="2257" actId="20577"/>
          <ac:spMkLst>
            <pc:docMk/>
            <pc:sldMk cId="159005055" sldId="294"/>
            <ac:spMk id="3" creationId="{00000000-0000-0000-0000-000000000000}"/>
          </ac:spMkLst>
        </pc:spChg>
      </pc:sldChg>
      <pc:sldChg chg="modNotes">
        <pc:chgData name="McFadden Dan" userId="S::bbi6308@hca.corpad.net::a8f611a2-74fa-4c06-ab8d-92e2afa957a5" providerId="AD" clId="Web-{1EBED5EB-7E29-BBAE-2AB4-9970165C98CB}" dt="2023-10-02T20:20:32.030" v="3522"/>
        <pc:sldMkLst>
          <pc:docMk/>
          <pc:sldMk cId="2580818759" sldId="295"/>
        </pc:sldMkLst>
      </pc:sldChg>
      <pc:sldChg chg="addSp delSp modSp">
        <pc:chgData name="McFadden Dan" userId="S::bbi6308@hca.corpad.net::a8f611a2-74fa-4c06-ab8d-92e2afa957a5" providerId="AD" clId="Web-{1EBED5EB-7E29-BBAE-2AB4-9970165C98CB}" dt="2023-10-02T17:18:17.281" v="18" actId="1076"/>
        <pc:sldMkLst>
          <pc:docMk/>
          <pc:sldMk cId="2027992368" sldId="296"/>
        </pc:sldMkLst>
        <pc:spChg chg="mod">
          <ac:chgData name="McFadden Dan" userId="S::bbi6308@hca.corpad.net::a8f611a2-74fa-4c06-ab8d-92e2afa957a5" providerId="AD" clId="Web-{1EBED5EB-7E29-BBAE-2AB4-9970165C98CB}" dt="2023-10-02T17:17:44.140" v="8" actId="20577"/>
          <ac:spMkLst>
            <pc:docMk/>
            <pc:sldMk cId="2027992368" sldId="296"/>
            <ac:spMk id="2" creationId="{00000000-0000-0000-0000-000000000000}"/>
          </ac:spMkLst>
        </pc:spChg>
        <pc:spChg chg="add mod">
          <ac:chgData name="McFadden Dan" userId="S::bbi6308@hca.corpad.net::a8f611a2-74fa-4c06-ab8d-92e2afa957a5" providerId="AD" clId="Web-{1EBED5EB-7E29-BBAE-2AB4-9970165C98CB}" dt="2023-10-02T17:18:16.172" v="17" actId="20577"/>
          <ac:spMkLst>
            <pc:docMk/>
            <pc:sldMk cId="2027992368" sldId="296"/>
            <ac:spMk id="5" creationId="{FA0D538C-5055-8899-C515-F4B68F224FCF}"/>
          </ac:spMkLst>
        </pc:spChg>
        <pc:picChg chg="add mod">
          <ac:chgData name="McFadden Dan" userId="S::bbi6308@hca.corpad.net::a8f611a2-74fa-4c06-ab8d-92e2afa957a5" providerId="AD" clId="Web-{1EBED5EB-7E29-BBAE-2AB4-9970165C98CB}" dt="2023-10-02T17:18:17.281" v="18" actId="1076"/>
          <ac:picMkLst>
            <pc:docMk/>
            <pc:sldMk cId="2027992368" sldId="296"/>
            <ac:picMk id="3" creationId="{647FD203-F339-F17D-57B8-955A2ECD93FC}"/>
          </ac:picMkLst>
        </pc:picChg>
        <pc:picChg chg="del">
          <ac:chgData name="McFadden Dan" userId="S::bbi6308@hca.corpad.net::a8f611a2-74fa-4c06-ab8d-92e2afa957a5" providerId="AD" clId="Web-{1EBED5EB-7E29-BBAE-2AB4-9970165C98CB}" dt="2023-10-02T17:16:47.279" v="2"/>
          <ac:picMkLst>
            <pc:docMk/>
            <pc:sldMk cId="2027992368" sldId="296"/>
            <ac:picMk id="6" creationId="{00000000-0000-0000-0000-000000000000}"/>
          </ac:picMkLst>
        </pc:picChg>
      </pc:sldChg>
      <pc:sldChg chg="addSp delSp modSp new ord modNotes">
        <pc:chgData name="McFadden Dan" userId="S::bbi6308@hca.corpad.net::a8f611a2-74fa-4c06-ab8d-92e2afa957a5" providerId="AD" clId="Web-{1EBED5EB-7E29-BBAE-2AB4-9970165C98CB}" dt="2023-10-02T17:58:30.293" v="952"/>
        <pc:sldMkLst>
          <pc:docMk/>
          <pc:sldMk cId="681553583" sldId="298"/>
        </pc:sldMkLst>
        <pc:spChg chg="mod">
          <ac:chgData name="McFadden Dan" userId="S::bbi6308@hca.corpad.net::a8f611a2-74fa-4c06-ab8d-92e2afa957a5" providerId="AD" clId="Web-{1EBED5EB-7E29-BBAE-2AB4-9970165C98CB}" dt="2023-10-02T17:33:57.467" v="45" actId="20577"/>
          <ac:spMkLst>
            <pc:docMk/>
            <pc:sldMk cId="681553583" sldId="298"/>
            <ac:spMk id="2" creationId="{4A5063DE-FC62-491B-D51A-B2973DBB9D01}"/>
          </ac:spMkLst>
        </pc:spChg>
        <pc:spChg chg="del">
          <ac:chgData name="McFadden Dan" userId="S::bbi6308@hca.corpad.net::a8f611a2-74fa-4c06-ab8d-92e2afa957a5" providerId="AD" clId="Web-{1EBED5EB-7E29-BBAE-2AB4-9970165C98CB}" dt="2023-10-02T17:32:34.292" v="23"/>
          <ac:spMkLst>
            <pc:docMk/>
            <pc:sldMk cId="681553583" sldId="298"/>
            <ac:spMk id="3" creationId="{7558AAD1-B572-F865-74AE-FE72C1B4CCF5}"/>
          </ac:spMkLst>
        </pc:spChg>
        <pc:picChg chg="add del mod">
          <ac:chgData name="McFadden Dan" userId="S::bbi6308@hca.corpad.net::a8f611a2-74fa-4c06-ab8d-92e2afa957a5" providerId="AD" clId="Web-{1EBED5EB-7E29-BBAE-2AB4-9970165C98CB}" dt="2023-10-02T17:32:46.777" v="25"/>
          <ac:picMkLst>
            <pc:docMk/>
            <pc:sldMk cId="681553583" sldId="298"/>
            <ac:picMk id="4" creationId="{E59B7927-5625-EF75-139A-24604EA6B041}"/>
          </ac:picMkLst>
        </pc:picChg>
        <pc:picChg chg="add mod">
          <ac:chgData name="McFadden Dan" userId="S::bbi6308@hca.corpad.net::a8f611a2-74fa-4c06-ab8d-92e2afa957a5" providerId="AD" clId="Web-{1EBED5EB-7E29-BBAE-2AB4-9970165C98CB}" dt="2023-10-02T17:37:37.864" v="53" actId="14100"/>
          <ac:picMkLst>
            <pc:docMk/>
            <pc:sldMk cId="681553583" sldId="298"/>
            <ac:picMk id="5" creationId="{E3609FB1-749C-10B3-CCC3-323FC11AC938}"/>
          </ac:picMkLst>
        </pc:picChg>
        <pc:picChg chg="add del mod">
          <ac:chgData name="McFadden Dan" userId="S::bbi6308@hca.corpad.net::a8f611a2-74fa-4c06-ab8d-92e2afa957a5" providerId="AD" clId="Web-{1EBED5EB-7E29-BBAE-2AB4-9970165C98CB}" dt="2023-10-02T17:35:01.578" v="48"/>
          <ac:picMkLst>
            <pc:docMk/>
            <pc:sldMk cId="681553583" sldId="298"/>
            <ac:picMk id="6" creationId="{66D766F9-8789-B8B2-192F-005FB9F0E4A3}"/>
          </ac:picMkLst>
        </pc:picChg>
        <pc:picChg chg="add mod">
          <ac:chgData name="McFadden Dan" userId="S::bbi6308@hca.corpad.net::a8f611a2-74fa-4c06-ab8d-92e2afa957a5" providerId="AD" clId="Web-{1EBED5EB-7E29-BBAE-2AB4-9970165C98CB}" dt="2023-10-02T17:37:29.614" v="51" actId="14100"/>
          <ac:picMkLst>
            <pc:docMk/>
            <pc:sldMk cId="681553583" sldId="298"/>
            <ac:picMk id="7" creationId="{6D7995FB-554F-9FB1-0F22-6A1BA463256F}"/>
          </ac:picMkLst>
        </pc:picChg>
      </pc:sldChg>
      <pc:sldChg chg="new del">
        <pc:chgData name="McFadden Dan" userId="S::bbi6308@hca.corpad.net::a8f611a2-74fa-4c06-ab8d-92e2afa957a5" providerId="AD" clId="Web-{1EBED5EB-7E29-BBAE-2AB4-9970165C98CB}" dt="2023-10-02T17:16:44.950" v="1"/>
        <pc:sldMkLst>
          <pc:docMk/>
          <pc:sldMk cId="2563603583"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8772E-6F00-47B0-A6B1-A0DF0F7BACBD}" type="datetimeFigureOut">
              <a:t>10/2/2023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9916A-B022-4436-A0F4-C9E2450DEF8F}" type="slidenum">
              <a:t>‹#›</a:t>
            </a:fld>
            <a:endParaRPr lang="en-US"/>
          </a:p>
        </p:txBody>
      </p:sp>
    </p:spTree>
    <p:extLst>
      <p:ext uri="{BB962C8B-B14F-4D97-AF65-F5344CB8AC3E}">
        <p14:creationId xmlns:p14="http://schemas.microsoft.com/office/powerpoint/2010/main" val="13209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2001, achieved the APR, the gold standard in our industry – Cindy </a:t>
            </a:r>
            <a:r>
              <a:rPr lang="en-US" dirty="0" err="1">
                <a:ea typeface="Calibri"/>
                <a:cs typeface="Calibri"/>
              </a:rPr>
              <a:t>Fribourgh</a:t>
            </a:r>
            <a:r>
              <a:rPr lang="en-US" dirty="0">
                <a:ea typeface="Calibri"/>
                <a:cs typeface="Calibri"/>
              </a:rPr>
              <a:t>, APR, was chapter president at the time – pinning ceremony.</a:t>
            </a:r>
            <a:br>
              <a:rPr lang="en-US" dirty="0">
                <a:ea typeface="Calibri"/>
                <a:cs typeface="+mn-lt"/>
              </a:rPr>
            </a:br>
            <a:r>
              <a:rPr lang="en-US" dirty="0">
                <a:ea typeface="Calibri"/>
                <a:cs typeface="Calibri"/>
              </a:rPr>
              <a:t>Mentor encouraged me to pursue for about 15 years prior... extreme test anxiety, finally took it.</a:t>
            </a:r>
            <a:br>
              <a:rPr lang="en-US" dirty="0">
                <a:ea typeface="Calibri"/>
                <a:cs typeface="+mn-lt"/>
              </a:rPr>
            </a:br>
            <a:r>
              <a:rPr lang="en-US" dirty="0">
                <a:ea typeface="Calibri"/>
                <a:cs typeface="Calibri"/>
              </a:rPr>
              <a:t>Old school, all-day exam, multiple choice, short essay, and made portfolio presentation same day. </a:t>
            </a:r>
            <a:br>
              <a:rPr lang="en-US" dirty="0">
                <a:ea typeface="Calibri"/>
                <a:cs typeface="+mn-lt"/>
              </a:rPr>
            </a:br>
            <a:r>
              <a:rPr lang="en-US" dirty="0">
                <a:ea typeface="Calibri"/>
                <a:cs typeface="+mn-lt"/>
              </a:rPr>
              <a:t>Made a self-assessment, felt I was borderline passing, we are our own worst critics. Began studying for re-take immediately. Had to wait 6-8 weeks for results.</a:t>
            </a:r>
            <a:br>
              <a:rPr lang="en-US" dirty="0">
                <a:ea typeface="Calibri"/>
                <a:cs typeface="+mn-lt"/>
              </a:rPr>
            </a:br>
            <a:r>
              <a:rPr lang="en-US" dirty="0">
                <a:ea typeface="Calibri"/>
                <a:cs typeface="+mn-lt"/>
              </a:rPr>
              <a:t>Received notification from PRSA and UAB, hands shaking opened envelope... I was accredited. Had I looked at the address on the envelope...Dan McFadden, APR.</a:t>
            </a:r>
            <a:br>
              <a:rPr lang="en-US" dirty="0">
                <a:ea typeface="Calibri"/>
                <a:cs typeface="+mn-lt"/>
              </a:rPr>
            </a:br>
            <a:r>
              <a:rPr lang="en-US" dirty="0">
                <a:ea typeface="Calibri"/>
                <a:cs typeface="+mn-lt"/>
              </a:rPr>
              <a:t>Thought that was it for me, not so fast! Went on to serve as Arkansas chapter president, received their Crystal Award for lifetime contributions to PR, and chapter asked me to return to board service, leading the APR.</a:t>
            </a:r>
            <a:br>
              <a:rPr lang="en-US" dirty="0">
                <a:ea typeface="Calibri"/>
                <a:cs typeface="+mn-lt"/>
              </a:rPr>
            </a:br>
            <a:r>
              <a:rPr lang="en-US" dirty="0">
                <a:ea typeface="Calibri"/>
                <a:cs typeface="+mn-lt"/>
              </a:rPr>
              <a:t>Researched, revamped our program addressing test anxiety, fear of failure, time commitment, structure, and support: APR Ready to Roll program was born, which helped our chapter turn the corner, APRs grew exponentially. Served SW District as APR chair, then APR marketing committee for national PRSA... then HCA Healthcare called me. Moved to Las Vegas / Sunrise Hospital, joined LV Valley Chapter PRSA. Brought the program to LVV and Utah, where it continues to thrive today. Since moving to Nashville and HCA Corporate, I've joined Nashville PRSA, where I'll be co-chairing APR in January and introducing members to APR Ready to Foll.</a:t>
            </a:r>
          </a:p>
        </p:txBody>
      </p:sp>
      <p:sp>
        <p:nvSpPr>
          <p:cNvPr id="4" name="Slide Number Placeholder 3"/>
          <p:cNvSpPr>
            <a:spLocks noGrp="1"/>
          </p:cNvSpPr>
          <p:nvPr>
            <p:ph type="sldNum" sz="quarter" idx="5"/>
          </p:nvPr>
        </p:nvSpPr>
        <p:spPr/>
        <p:txBody>
          <a:bodyPr/>
          <a:lstStyle/>
          <a:p>
            <a:fld id="{BC39916A-B022-4436-A0F4-C9E2450DEF8F}" type="slidenum">
              <a:t>2</a:t>
            </a:fld>
            <a:endParaRPr lang="en-US"/>
          </a:p>
        </p:txBody>
      </p:sp>
    </p:spTree>
    <p:extLst>
      <p:ext uri="{BB962C8B-B14F-4D97-AF65-F5344CB8AC3E}">
        <p14:creationId xmlns:p14="http://schemas.microsoft.com/office/powerpoint/2010/main" val="380464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Any of you remember the big Tylenol scare in the early 80s? Altered the way we bottle/package medication.</a:t>
            </a:r>
          </a:p>
        </p:txBody>
      </p:sp>
      <p:sp>
        <p:nvSpPr>
          <p:cNvPr id="4" name="Slide Number Placeholder 3"/>
          <p:cNvSpPr>
            <a:spLocks noGrp="1"/>
          </p:cNvSpPr>
          <p:nvPr>
            <p:ph type="sldNum" sz="quarter" idx="5"/>
          </p:nvPr>
        </p:nvSpPr>
        <p:spPr/>
        <p:txBody>
          <a:bodyPr/>
          <a:lstStyle/>
          <a:p>
            <a:fld id="{BC39916A-B022-4436-A0F4-C9E2450DEF8F}" type="slidenum">
              <a:rPr lang="en-US"/>
              <a:t>19</a:t>
            </a:fld>
            <a:endParaRPr lang="en-US"/>
          </a:p>
        </p:txBody>
      </p:sp>
    </p:spTree>
    <p:extLst>
      <p:ext uri="{BB962C8B-B14F-4D97-AF65-F5344CB8AC3E}">
        <p14:creationId xmlns:p14="http://schemas.microsoft.com/office/powerpoint/2010/main" val="119210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Agenda-setting Theory </a:t>
            </a:r>
            <a:r>
              <a:rPr lang="en-US" dirty="0">
                <a:ea typeface="Calibri"/>
                <a:cs typeface="Calibri"/>
              </a:rPr>
              <a:t>was developed by </a:t>
            </a:r>
            <a:r>
              <a:rPr lang="en-US" b="1" dirty="0">
                <a:ea typeface="Calibri"/>
                <a:cs typeface="Calibri"/>
              </a:rPr>
              <a:t>journalism scholar Maxwell McCombs</a:t>
            </a:r>
            <a:r>
              <a:rPr lang="en-US" dirty="0">
                <a:ea typeface="Calibri"/>
                <a:cs typeface="Calibri"/>
              </a:rPr>
              <a:t> and </a:t>
            </a:r>
            <a:r>
              <a:rPr lang="en-US" b="1" dirty="0">
                <a:ea typeface="Calibri"/>
                <a:cs typeface="Calibri"/>
              </a:rPr>
              <a:t>social scientist Donald Lewis Shaw</a:t>
            </a:r>
            <a:r>
              <a:rPr lang="en-US" dirty="0">
                <a:ea typeface="Calibri"/>
                <a:cs typeface="Calibri"/>
              </a:rPr>
              <a:t> in a study on the 68 presidential election, "The Chapel Hill Study." </a:t>
            </a:r>
            <a:br>
              <a:rPr lang="en-US" dirty="0">
                <a:ea typeface="Calibri"/>
                <a:cs typeface="+mn-lt"/>
              </a:rPr>
            </a:br>
            <a:br>
              <a:rPr lang="en-US" dirty="0">
                <a:ea typeface="Calibri"/>
                <a:cs typeface="+mn-lt"/>
              </a:rPr>
            </a:br>
            <a:r>
              <a:rPr lang="en-US" dirty="0">
                <a:ea typeface="Calibri"/>
                <a:cs typeface="Calibri"/>
              </a:rPr>
              <a:t>The relative number of people CONCERNED ABOUT ISSUES parallels the RELATIVE MEDIA EMPHASIS of those issues. </a:t>
            </a:r>
            <a:br>
              <a:rPr lang="en-US" dirty="0">
                <a:ea typeface="Calibri"/>
                <a:cs typeface="+mn-lt"/>
              </a:rPr>
            </a:br>
            <a:br>
              <a:rPr lang="en-US" dirty="0">
                <a:ea typeface="Calibri"/>
                <a:cs typeface="+mn-lt"/>
              </a:rPr>
            </a:br>
            <a:r>
              <a:rPr lang="en-US" dirty="0">
                <a:ea typeface="Calibri"/>
                <a:cs typeface="Calibri"/>
              </a:rPr>
              <a:t>For PR practitioners, getting an issue on media agenda can be a good thing (raising awareness of an issue) or a bad thing (when something embarrassing, dangerous, or illegal happens at your organization). Ultimately, PR saves an organization money and resources by resolving a problem before it makes it to the media agenda. </a:t>
            </a:r>
          </a:p>
        </p:txBody>
      </p:sp>
      <p:sp>
        <p:nvSpPr>
          <p:cNvPr id="4" name="Slide Number Placeholder 3"/>
          <p:cNvSpPr>
            <a:spLocks noGrp="1"/>
          </p:cNvSpPr>
          <p:nvPr>
            <p:ph type="sldNum" sz="quarter" idx="5"/>
          </p:nvPr>
        </p:nvSpPr>
        <p:spPr/>
        <p:txBody>
          <a:bodyPr/>
          <a:lstStyle/>
          <a:p>
            <a:fld id="{BC39916A-B022-4436-A0F4-C9E2450DEF8F}" type="slidenum">
              <a:rPr lang="en-US"/>
              <a:t>20</a:t>
            </a:fld>
            <a:endParaRPr lang="en-US"/>
          </a:p>
        </p:txBody>
      </p:sp>
    </p:spTree>
    <p:extLst>
      <p:ext uri="{BB962C8B-B14F-4D97-AF65-F5344CB8AC3E}">
        <p14:creationId xmlns:p14="http://schemas.microsoft.com/office/powerpoint/2010/main" val="264644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Think about the WORST. </a:t>
            </a:r>
            <a:r>
              <a:rPr lang="en-US" b="1" dirty="0" err="1">
                <a:ea typeface="Calibri"/>
                <a:cs typeface="Calibri"/>
              </a:rPr>
              <a:t>OceanGate</a:t>
            </a:r>
            <a:r>
              <a:rPr lang="en-US" dirty="0">
                <a:ea typeface="Calibri"/>
                <a:cs typeface="Calibri"/>
              </a:rPr>
              <a:t> – CEO Stockton Rush and team ignoring the warning signs of their </a:t>
            </a:r>
            <a:r>
              <a:rPr lang="en-US" dirty="0" err="1">
                <a:ea typeface="Calibri"/>
                <a:cs typeface="Calibri"/>
              </a:rPr>
              <a:t>submerisible</a:t>
            </a:r>
            <a:r>
              <a:rPr lang="en-US" dirty="0">
                <a:ea typeface="Calibri"/>
                <a:cs typeface="Calibri"/>
              </a:rPr>
              <a:t>, leading to "catastrophic loss of the pressure chamber" and the tragic deaths of Rush and four passengers... each passenger paying $250K for the ride. Think about how that ran through the news cycle... especially as word began trickling down about the company's safety practices (or lack thereof).</a:t>
            </a:r>
            <a:br>
              <a:rPr lang="en-US" dirty="0">
                <a:ea typeface="Calibri"/>
                <a:cs typeface="+mn-lt"/>
              </a:rPr>
            </a:br>
            <a:r>
              <a:rPr lang="en-US" dirty="0">
                <a:ea typeface="Calibri"/>
                <a:cs typeface="Calibri"/>
              </a:rPr>
              <a:t>Others?</a:t>
            </a:r>
          </a:p>
        </p:txBody>
      </p:sp>
      <p:sp>
        <p:nvSpPr>
          <p:cNvPr id="4" name="Slide Number Placeholder 3"/>
          <p:cNvSpPr>
            <a:spLocks noGrp="1"/>
          </p:cNvSpPr>
          <p:nvPr>
            <p:ph type="sldNum" sz="quarter" idx="5"/>
          </p:nvPr>
        </p:nvSpPr>
        <p:spPr/>
        <p:txBody>
          <a:bodyPr/>
          <a:lstStyle/>
          <a:p>
            <a:fld id="{BC39916A-B022-4436-A0F4-C9E2450DEF8F}" type="slidenum">
              <a:rPr lang="en-US"/>
              <a:t>22</a:t>
            </a:fld>
            <a:endParaRPr lang="en-US"/>
          </a:p>
        </p:txBody>
      </p:sp>
    </p:spTree>
    <p:extLst>
      <p:ext uri="{BB962C8B-B14F-4D97-AF65-F5344CB8AC3E}">
        <p14:creationId xmlns:p14="http://schemas.microsoft.com/office/powerpoint/2010/main" val="270395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5 categories of people in diffusion theory:</a:t>
            </a:r>
          </a:p>
          <a:p>
            <a:r>
              <a:rPr lang="en-US" dirty="0"/>
              <a:t>Innovators</a:t>
            </a:r>
            <a:endParaRPr lang="en-US" dirty="0">
              <a:ea typeface="Calibri"/>
              <a:cs typeface="Calibri"/>
            </a:endParaRPr>
          </a:p>
          <a:p>
            <a:r>
              <a:rPr lang="en-US" dirty="0"/>
              <a:t>Early adopters</a:t>
            </a:r>
            <a:endParaRPr lang="en-US" dirty="0">
              <a:ea typeface="Calibri"/>
              <a:cs typeface="Calibri"/>
            </a:endParaRPr>
          </a:p>
          <a:p>
            <a:r>
              <a:rPr lang="en-US" dirty="0"/>
              <a:t>Early majority</a:t>
            </a:r>
            <a:endParaRPr lang="en-US" dirty="0">
              <a:ea typeface="Calibri"/>
              <a:cs typeface="Calibri"/>
            </a:endParaRPr>
          </a:p>
          <a:p>
            <a:r>
              <a:rPr lang="en-US" dirty="0"/>
              <a:t>Majority</a:t>
            </a:r>
            <a:endParaRPr lang="en-US" dirty="0">
              <a:ea typeface="Calibri"/>
              <a:cs typeface="Calibri"/>
            </a:endParaRPr>
          </a:p>
          <a:p>
            <a:r>
              <a:rPr lang="en-US" dirty="0"/>
              <a:t>Non-adopters (laggards)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C39916A-B022-4436-A0F4-C9E2450DEF8F}" type="slidenum">
              <a:rPr lang="en-US"/>
              <a:t>28</a:t>
            </a:fld>
            <a:endParaRPr lang="en-US"/>
          </a:p>
        </p:txBody>
      </p:sp>
    </p:spTree>
    <p:extLst>
      <p:ext uri="{BB962C8B-B14F-4D97-AF65-F5344CB8AC3E}">
        <p14:creationId xmlns:p14="http://schemas.microsoft.com/office/powerpoint/2010/main" val="219612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Examples of communicating to influence viewpoints and actions traced back to 1800 BC, a farm bulletin in Iraq told farmers how to sow their crops, irrigate, deal with field mice, harvest their crops.</a:t>
            </a:r>
            <a:br>
              <a:rPr lang="en-US" dirty="0">
                <a:ea typeface="Calibri"/>
                <a:cs typeface="+mn-lt"/>
              </a:rPr>
            </a:br>
            <a:r>
              <a:rPr lang="en-US" dirty="0">
                <a:ea typeface="Calibri"/>
                <a:cs typeface="Calibri"/>
              </a:rPr>
              <a:t>Greek theorists wrote about the importance of public will, but did not use the term "public opinion"</a:t>
            </a:r>
            <a:br>
              <a:rPr lang="en-US" dirty="0">
                <a:ea typeface="Calibri"/>
                <a:cs typeface="+mn-lt"/>
              </a:rPr>
            </a:br>
            <a:r>
              <a:rPr lang="en-US" dirty="0">
                <a:ea typeface="Calibri"/>
                <a:cs typeface="+mn-lt"/>
              </a:rPr>
              <a:t>Sustained campaigns to shape and move public opinion go back to Revolutionary War – work of Samuel Adams and his cohorts – knew importance of public support, how to arouse and channel it. </a:t>
            </a:r>
            <a:br>
              <a:rPr lang="en-US" dirty="0">
                <a:ea typeface="Calibri"/>
                <a:cs typeface="+mn-lt"/>
              </a:rPr>
            </a:br>
            <a:r>
              <a:rPr lang="en-US" dirty="0">
                <a:ea typeface="Calibri"/>
                <a:cs typeface="+mn-lt"/>
              </a:rPr>
              <a:t>Beginning in 1897, term "public relations" appeared with frequency in railroad literature, speeches of railroad tycoons. </a:t>
            </a:r>
            <a:br>
              <a:rPr lang="en-US" dirty="0">
                <a:ea typeface="Calibri"/>
                <a:cs typeface="+mn-lt"/>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BC39916A-B022-4436-A0F4-C9E2450DEF8F}" type="slidenum">
              <a:rPr lang="en-US"/>
              <a:t>29</a:t>
            </a:fld>
            <a:endParaRPr lang="en-US"/>
          </a:p>
        </p:txBody>
      </p:sp>
    </p:spTree>
    <p:extLst>
      <p:ext uri="{BB962C8B-B14F-4D97-AF65-F5344CB8AC3E}">
        <p14:creationId xmlns:p14="http://schemas.microsoft.com/office/powerpoint/2010/main" val="201149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Ivy Lee, FOUNDER of Modern Public Relations.</a:t>
            </a:r>
            <a:r>
              <a:rPr lang="en-US" dirty="0">
                <a:ea typeface="Calibri"/>
                <a:cs typeface="Calibri"/>
              </a:rPr>
              <a:t> Created a "Declaration of Principles" in 1906, among the principles: to supply news and ensure the company's work is done in the open, provide accurate info and not advertising, and work with media to respond promptly to requests for additional information. Issued first news release in 1906.</a:t>
            </a:r>
          </a:p>
          <a:p>
            <a:r>
              <a:rPr lang="en-US" dirty="0">
                <a:ea typeface="Calibri"/>
                <a:cs typeface="Calibri"/>
              </a:rPr>
              <a:t>Powerful business interests employed PR to defend themselves and their monopolies against muckraking journalists</a:t>
            </a:r>
          </a:p>
        </p:txBody>
      </p:sp>
      <p:sp>
        <p:nvSpPr>
          <p:cNvPr id="4" name="Slide Number Placeholder 3"/>
          <p:cNvSpPr>
            <a:spLocks noGrp="1"/>
          </p:cNvSpPr>
          <p:nvPr>
            <p:ph type="sldNum" sz="quarter" idx="5"/>
          </p:nvPr>
        </p:nvSpPr>
        <p:spPr/>
        <p:txBody>
          <a:bodyPr/>
          <a:lstStyle/>
          <a:p>
            <a:fld id="{BC39916A-B022-4436-A0F4-C9E2450DEF8F}" type="slidenum">
              <a:rPr lang="en-US"/>
              <a:t>30</a:t>
            </a:fld>
            <a:endParaRPr lang="en-US"/>
          </a:p>
        </p:txBody>
      </p:sp>
    </p:spTree>
    <p:extLst>
      <p:ext uri="{BB962C8B-B14F-4D97-AF65-F5344CB8AC3E}">
        <p14:creationId xmlns:p14="http://schemas.microsoft.com/office/powerpoint/2010/main" val="2418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George Creel headed a staff of young propagandists, some would later establish PR firms.</a:t>
            </a:r>
            <a:br>
              <a:rPr lang="en-US" dirty="0">
                <a:ea typeface="Calibri"/>
                <a:cs typeface="+mn-lt"/>
              </a:rPr>
            </a:br>
            <a:r>
              <a:rPr lang="en-US" dirty="0">
                <a:ea typeface="Calibri"/>
                <a:cs typeface="Calibri"/>
              </a:rPr>
              <a:t>Committee's goal was to unite public </a:t>
            </a:r>
            <a:r>
              <a:rPr lang="en-US" dirty="0" err="1">
                <a:ea typeface="Calibri"/>
                <a:cs typeface="Calibri"/>
              </a:rPr>
              <a:t>opion</a:t>
            </a:r>
            <a:r>
              <a:rPr lang="en-US" dirty="0">
                <a:ea typeface="Calibri"/>
                <a:cs typeface="Calibri"/>
              </a:rPr>
              <a:t> behind the war through a nationwide campaign. Those early years PR took the form of one-way persuasive comms designed to influence others, known as propaganda.</a:t>
            </a:r>
          </a:p>
        </p:txBody>
      </p:sp>
      <p:sp>
        <p:nvSpPr>
          <p:cNvPr id="4" name="Slide Number Placeholder 3"/>
          <p:cNvSpPr>
            <a:spLocks noGrp="1"/>
          </p:cNvSpPr>
          <p:nvPr>
            <p:ph type="sldNum" sz="quarter" idx="5"/>
          </p:nvPr>
        </p:nvSpPr>
        <p:spPr/>
        <p:txBody>
          <a:bodyPr/>
          <a:lstStyle/>
          <a:p>
            <a:fld id="{BC39916A-B022-4436-A0F4-C9E2450DEF8F}" type="slidenum">
              <a:rPr lang="en-US"/>
              <a:t>31</a:t>
            </a:fld>
            <a:endParaRPr lang="en-US"/>
          </a:p>
        </p:txBody>
      </p:sp>
    </p:spTree>
    <p:extLst>
      <p:ext uri="{BB962C8B-B14F-4D97-AF65-F5344CB8AC3E}">
        <p14:creationId xmlns:p14="http://schemas.microsoft.com/office/powerpoint/2010/main" val="2348012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Edward L. Bernays</a:t>
            </a:r>
            <a:r>
              <a:rPr lang="en-US" dirty="0">
                <a:ea typeface="Calibri"/>
                <a:cs typeface="Calibri"/>
              </a:rPr>
              <a:t> was one of the founders of PR and a member of George Creel's staff, wrote "Crystallizing Public Opinion," first book on PR published in 1923 – he and his wife, Doris Fleischmann, coined the term public relations counsel. He taught first college course on PR, first to call himself a PR professional.</a:t>
            </a:r>
            <a:br>
              <a:rPr lang="en-US" dirty="0">
                <a:ea typeface="Calibri"/>
                <a:cs typeface="+mn-lt"/>
              </a:rPr>
            </a:br>
            <a:r>
              <a:rPr lang="en-US" b="1" dirty="0">
                <a:ea typeface="Calibri"/>
                <a:cs typeface="Calibri"/>
              </a:rPr>
              <a:t>Arthur Page</a:t>
            </a:r>
            <a:r>
              <a:rPr lang="en-US" dirty="0">
                <a:ea typeface="Calibri"/>
                <a:cs typeface="Calibri"/>
              </a:rPr>
              <a:t> – AT&amp;T VP who helped set standard for corporate PR called "Page Principles." </a:t>
            </a:r>
          </a:p>
        </p:txBody>
      </p:sp>
      <p:sp>
        <p:nvSpPr>
          <p:cNvPr id="4" name="Slide Number Placeholder 3"/>
          <p:cNvSpPr>
            <a:spLocks noGrp="1"/>
          </p:cNvSpPr>
          <p:nvPr>
            <p:ph type="sldNum" sz="quarter" idx="5"/>
          </p:nvPr>
        </p:nvSpPr>
        <p:spPr/>
        <p:txBody>
          <a:bodyPr/>
          <a:lstStyle/>
          <a:p>
            <a:fld id="{BC39916A-B022-4436-A0F4-C9E2450DEF8F}" type="slidenum">
              <a:rPr lang="en-US"/>
              <a:t>32</a:t>
            </a:fld>
            <a:endParaRPr lang="en-US"/>
          </a:p>
        </p:txBody>
      </p:sp>
    </p:spTree>
    <p:extLst>
      <p:ext uri="{BB962C8B-B14F-4D97-AF65-F5344CB8AC3E}">
        <p14:creationId xmlns:p14="http://schemas.microsoft.com/office/powerpoint/2010/main" val="258497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Marshall McLuhan, a Canadian communications theorist immersed in media theory, stated, "The medium is the message" -- potent view of television, computers, and other electronic disseminators of information shaping </a:t>
            </a:r>
            <a:r>
              <a:rPr lang="en-US" dirty="0" err="1">
                <a:ea typeface="Calibri"/>
                <a:cs typeface="Calibri"/>
              </a:rPr>
              <a:t>tstyles</a:t>
            </a:r>
            <a:r>
              <a:rPr lang="en-US" dirty="0">
                <a:ea typeface="Calibri"/>
                <a:cs typeface="Calibri"/>
              </a:rPr>
              <a:t> of thinking and </a:t>
            </a:r>
            <a:r>
              <a:rPr lang="en-US" dirty="0" err="1">
                <a:ea typeface="Calibri"/>
                <a:cs typeface="Calibri"/>
              </a:rPr>
              <a:t>hought</a:t>
            </a:r>
          </a:p>
        </p:txBody>
      </p:sp>
      <p:sp>
        <p:nvSpPr>
          <p:cNvPr id="4" name="Slide Number Placeholder 3"/>
          <p:cNvSpPr>
            <a:spLocks noGrp="1"/>
          </p:cNvSpPr>
          <p:nvPr>
            <p:ph type="sldNum" sz="quarter" idx="5"/>
          </p:nvPr>
        </p:nvSpPr>
        <p:spPr/>
        <p:txBody>
          <a:bodyPr/>
          <a:lstStyle/>
          <a:p>
            <a:fld id="{BC39916A-B022-4436-A0F4-C9E2450DEF8F}" type="slidenum">
              <a:rPr lang="en-US"/>
              <a:t>35</a:t>
            </a:fld>
            <a:endParaRPr lang="en-US"/>
          </a:p>
        </p:txBody>
      </p:sp>
    </p:spTree>
    <p:extLst>
      <p:ext uri="{BB962C8B-B14F-4D97-AF65-F5344CB8AC3E}">
        <p14:creationId xmlns:p14="http://schemas.microsoft.com/office/powerpoint/2010/main" val="318551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MYTH of communications is SENDING a message is the dame as COMMUNICATING a message.</a:t>
            </a:r>
            <a:br>
              <a:rPr lang="en-US" dirty="0">
                <a:ea typeface="Calibri"/>
                <a:cs typeface="+mn-lt"/>
              </a:rPr>
            </a:br>
            <a:r>
              <a:rPr lang="en-US" dirty="0">
                <a:ea typeface="Calibri"/>
                <a:cs typeface="Calibri"/>
              </a:rPr>
              <a:t>Shannon and Weaver, information scientists at Bell Telephone in 1948, created their own model consisting of SENDER, MESSAGE/SIGNAL, CHANNEL, and RECEIVER/DESTINATION. It factors in TECHNICAL PROBLEMS when the signal or channel distorts the message...</a:t>
            </a:r>
          </a:p>
        </p:txBody>
      </p:sp>
      <p:sp>
        <p:nvSpPr>
          <p:cNvPr id="4" name="Slide Number Placeholder 3"/>
          <p:cNvSpPr>
            <a:spLocks noGrp="1"/>
          </p:cNvSpPr>
          <p:nvPr>
            <p:ph type="sldNum" sz="quarter" idx="5"/>
          </p:nvPr>
        </p:nvSpPr>
        <p:spPr/>
        <p:txBody>
          <a:bodyPr/>
          <a:lstStyle/>
          <a:p>
            <a:fld id="{BC39916A-B022-4436-A0F4-C9E2450DEF8F}" type="slidenum">
              <a:t>4</a:t>
            </a:fld>
            <a:endParaRPr lang="en-US"/>
          </a:p>
        </p:txBody>
      </p:sp>
    </p:spTree>
    <p:extLst>
      <p:ext uri="{BB962C8B-B14F-4D97-AF65-F5344CB8AC3E}">
        <p14:creationId xmlns:p14="http://schemas.microsoft.com/office/powerpoint/2010/main" val="210534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Feedback gauges the effectiveness of our communication – without it, we don't know if the receiver received or understood the message.</a:t>
            </a:r>
            <a:r>
              <a:rPr lang="en-US" dirty="0">
                <a:ea typeface="Calibri"/>
                <a:cs typeface="Calibri"/>
              </a:rPr>
              <a:t> Feedback is living and breathing and allows us to continue and advance the conversation with our intended publics, improving our products and services.</a:t>
            </a:r>
          </a:p>
        </p:txBody>
      </p:sp>
      <p:sp>
        <p:nvSpPr>
          <p:cNvPr id="4" name="Slide Number Placeholder 3"/>
          <p:cNvSpPr>
            <a:spLocks noGrp="1"/>
          </p:cNvSpPr>
          <p:nvPr>
            <p:ph type="sldNum" sz="quarter" idx="5"/>
          </p:nvPr>
        </p:nvSpPr>
        <p:spPr/>
        <p:txBody>
          <a:bodyPr/>
          <a:lstStyle/>
          <a:p>
            <a:fld id="{BC39916A-B022-4436-A0F4-C9E2450DEF8F}" type="slidenum">
              <a:t>7</a:t>
            </a:fld>
            <a:endParaRPr lang="en-US"/>
          </a:p>
        </p:txBody>
      </p:sp>
    </p:spTree>
    <p:extLst>
      <p:ext uri="{BB962C8B-B14F-4D97-AF65-F5344CB8AC3E}">
        <p14:creationId xmlns:p14="http://schemas.microsoft.com/office/powerpoint/2010/main" val="26529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late Wilbur Schramm, founder of the field of Communications Studies, said in ORDER TO OVERCOME BARRIERS TO EFFECTIVE COMMUNICATIONS:</a:t>
            </a:r>
          </a:p>
        </p:txBody>
      </p:sp>
      <p:sp>
        <p:nvSpPr>
          <p:cNvPr id="4" name="Slide Number Placeholder 3"/>
          <p:cNvSpPr>
            <a:spLocks noGrp="1"/>
          </p:cNvSpPr>
          <p:nvPr>
            <p:ph type="sldNum" sz="quarter" idx="5"/>
          </p:nvPr>
        </p:nvSpPr>
        <p:spPr/>
        <p:txBody>
          <a:bodyPr/>
          <a:lstStyle/>
          <a:p>
            <a:fld id="{BC39916A-B022-4436-A0F4-C9E2450DEF8F}" type="slidenum">
              <a:t>8</a:t>
            </a:fld>
            <a:endParaRPr lang="en-US"/>
          </a:p>
        </p:txBody>
      </p:sp>
    </p:spTree>
    <p:extLst>
      <p:ext uri="{BB962C8B-B14F-4D97-AF65-F5344CB8AC3E}">
        <p14:creationId xmlns:p14="http://schemas.microsoft.com/office/powerpoint/2010/main" val="138178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Walter Lippmann was a writer, journalist and political commentator</a:t>
            </a:r>
          </a:p>
        </p:txBody>
      </p:sp>
      <p:sp>
        <p:nvSpPr>
          <p:cNvPr id="4" name="Slide Number Placeholder 3"/>
          <p:cNvSpPr>
            <a:spLocks noGrp="1"/>
          </p:cNvSpPr>
          <p:nvPr>
            <p:ph type="sldNum" sz="quarter" idx="5"/>
          </p:nvPr>
        </p:nvSpPr>
        <p:spPr/>
        <p:txBody>
          <a:bodyPr/>
          <a:lstStyle/>
          <a:p>
            <a:fld id="{BC39916A-B022-4436-A0F4-C9E2450DEF8F}" type="slidenum">
              <a:t>10</a:t>
            </a:fld>
            <a:endParaRPr lang="en-US"/>
          </a:p>
        </p:txBody>
      </p:sp>
    </p:spTree>
    <p:extLst>
      <p:ext uri="{BB962C8B-B14F-4D97-AF65-F5344CB8AC3E}">
        <p14:creationId xmlns:p14="http://schemas.microsoft.com/office/powerpoint/2010/main" val="185499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CREDIBILITY: </a:t>
            </a:r>
            <a:r>
              <a:rPr lang="en-US" dirty="0">
                <a:ea typeface="Calibri"/>
                <a:cs typeface="Calibri"/>
              </a:rPr>
              <a:t>Communication starts with a climate of BELIEF, built by performance on the part of the organization, an earnest desire to serve stakeholders and publics. </a:t>
            </a:r>
            <a:br>
              <a:rPr lang="en-US" dirty="0">
                <a:ea typeface="Calibri"/>
                <a:cs typeface="+mn-lt"/>
              </a:rPr>
            </a:br>
            <a:r>
              <a:rPr lang="en-US" b="1" dirty="0">
                <a:ea typeface="Calibri"/>
                <a:cs typeface="Calibri"/>
              </a:rPr>
              <a:t>CONTEXT:</a:t>
            </a:r>
            <a:r>
              <a:rPr lang="en-US" dirty="0">
                <a:ea typeface="Calibri"/>
                <a:cs typeface="Calibri"/>
              </a:rPr>
              <a:t> Context must provide for participation and playback – confirm, not contradict the message.</a:t>
            </a:r>
            <a:br>
              <a:rPr lang="en-US" dirty="0">
                <a:ea typeface="Calibri"/>
                <a:cs typeface="+mn-lt"/>
              </a:rPr>
            </a:br>
            <a:r>
              <a:rPr lang="en-US" b="1" dirty="0">
                <a:ea typeface="Calibri"/>
                <a:cs typeface="+mn-lt"/>
              </a:rPr>
              <a:t>CONTENT:</a:t>
            </a:r>
            <a:r>
              <a:rPr lang="en-US" dirty="0">
                <a:ea typeface="Calibri"/>
                <a:cs typeface="+mn-lt"/>
              </a:rPr>
              <a:t> Must have meaning, relevance to the receiver and their situation. Determines audience.</a:t>
            </a:r>
            <a:br>
              <a:rPr lang="en-US" dirty="0">
                <a:ea typeface="Calibri"/>
                <a:cs typeface="+mn-lt"/>
              </a:rPr>
            </a:br>
            <a:r>
              <a:rPr lang="en-US" b="1" dirty="0">
                <a:ea typeface="Calibri"/>
                <a:cs typeface="+mn-lt"/>
              </a:rPr>
              <a:t>CLARITY:</a:t>
            </a:r>
            <a:r>
              <a:rPr lang="en-US" dirty="0">
                <a:ea typeface="Calibri"/>
                <a:cs typeface="+mn-lt"/>
              </a:rPr>
              <a:t> Simple terms, words must be the same for both receiver and sender... farther the message must travel, the simpler it must be. </a:t>
            </a:r>
            <a:br>
              <a:rPr lang="en-US" dirty="0">
                <a:ea typeface="Calibri"/>
                <a:cs typeface="+mn-lt"/>
              </a:rPr>
            </a:br>
            <a:r>
              <a:rPr lang="en-US" b="1" dirty="0">
                <a:ea typeface="Calibri"/>
                <a:cs typeface="+mn-lt"/>
              </a:rPr>
              <a:t>CONTINUITY AND CONSISTENCY: </a:t>
            </a:r>
            <a:r>
              <a:rPr lang="en-US" dirty="0">
                <a:ea typeface="Calibri"/>
                <a:cs typeface="+mn-lt"/>
              </a:rPr>
              <a:t>Communication requires repetition for the message to penetrate and sink in. Consistent story, speak with one voice. </a:t>
            </a:r>
            <a:br>
              <a:rPr lang="en-US" dirty="0">
                <a:ea typeface="Calibri"/>
                <a:cs typeface="+mn-lt"/>
              </a:rPr>
            </a:br>
            <a:r>
              <a:rPr lang="en-US" b="1" dirty="0">
                <a:ea typeface="Calibri"/>
                <a:cs typeface="+mn-lt"/>
              </a:rPr>
              <a:t>CHANNELS: </a:t>
            </a:r>
            <a:r>
              <a:rPr lang="en-US" dirty="0">
                <a:ea typeface="Calibri"/>
                <a:cs typeface="+mn-lt"/>
              </a:rPr>
              <a:t>Established channels must be used, those receivers use and respect.</a:t>
            </a:r>
            <a:br>
              <a:rPr lang="en-US" dirty="0">
                <a:ea typeface="Calibri"/>
                <a:cs typeface="+mn-lt"/>
              </a:rPr>
            </a:br>
            <a:r>
              <a:rPr lang="en-US" b="1" dirty="0">
                <a:ea typeface="Calibri"/>
                <a:cs typeface="+mn-lt"/>
              </a:rPr>
              <a:t>CAPABILITY OF THE AUDIENCE: </a:t>
            </a:r>
            <a:r>
              <a:rPr lang="en-US" dirty="0">
                <a:ea typeface="Calibri"/>
                <a:cs typeface="+mn-lt"/>
              </a:rPr>
              <a:t>Communications are most effective when they require least amount of effort on the part of receivers, e.g., AVAILABILITY, HABITS, READING ABILITY, PRIOR KNOWLEDGE.</a:t>
            </a:r>
            <a:br>
              <a:rPr lang="en-US" dirty="0">
                <a:ea typeface="Calibri"/>
                <a:cs typeface="+mn-lt"/>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BC39916A-B022-4436-A0F4-C9E2450DEF8F}" type="slidenum">
              <a:t>11</a:t>
            </a:fld>
            <a:endParaRPr lang="en-US"/>
          </a:p>
        </p:txBody>
      </p:sp>
    </p:spTree>
    <p:extLst>
      <p:ext uri="{BB962C8B-B14F-4D97-AF65-F5344CB8AC3E}">
        <p14:creationId xmlns:p14="http://schemas.microsoft.com/office/powerpoint/2010/main" val="46383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Hawthorne Effect – </a:t>
            </a:r>
            <a:r>
              <a:rPr lang="en-US" b="1" dirty="0">
                <a:ea typeface="Calibri"/>
                <a:cs typeface="Calibri"/>
              </a:rPr>
              <a:t>any short term increase in productivity that may occur in an organization as a result of being watched or appreciated. Hawthorne is in reference to Hawthorne Works, a factory outside Chicago 1924-32.</a:t>
            </a:r>
            <a:br>
              <a:rPr lang="en-US" dirty="0">
                <a:ea typeface="Calibri"/>
                <a:cs typeface="+mn-lt"/>
              </a:rPr>
            </a:br>
            <a:r>
              <a:rPr lang="en-US" dirty="0">
                <a:ea typeface="Calibri"/>
                <a:cs typeface="+mn-lt"/>
              </a:rPr>
              <a:t>In healthcare, a 2006 study of hand-washing among med staff found that when staff knew they were being watched, hand-washing compliance was 55% greater than when they were not being watched.</a:t>
            </a:r>
            <a:br>
              <a:rPr lang="en-US" dirty="0">
                <a:ea typeface="Calibri"/>
                <a:cs typeface="+mn-lt"/>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BC39916A-B022-4436-A0F4-C9E2450DEF8F}" type="slidenum">
              <a:t>13</a:t>
            </a:fld>
            <a:endParaRPr lang="en-US"/>
          </a:p>
        </p:txBody>
      </p:sp>
    </p:spTree>
    <p:extLst>
      <p:ext uri="{BB962C8B-B14F-4D97-AF65-F5344CB8AC3E}">
        <p14:creationId xmlns:p14="http://schemas.microsoft.com/office/powerpoint/2010/main" val="191044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James Grunig, a scholar, who worked on communication behaviors and attitudes of environmental publics – he identified publics by </a:t>
            </a:r>
            <a:r>
              <a:rPr lang="en-US" b="1" dirty="0">
                <a:ea typeface="Calibri"/>
                <a:cs typeface="Calibri"/>
              </a:rPr>
              <a:t>TYPE.</a:t>
            </a:r>
            <a:br>
              <a:rPr lang="en-US" b="1" dirty="0">
                <a:ea typeface="Calibri"/>
                <a:cs typeface="+mn-lt"/>
              </a:rPr>
            </a:b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BC39916A-B022-4436-A0F4-C9E2450DEF8F}" type="slidenum">
              <a:t>14</a:t>
            </a:fld>
            <a:endParaRPr lang="en-US"/>
          </a:p>
        </p:txBody>
      </p:sp>
    </p:spTree>
    <p:extLst>
      <p:ext uri="{BB962C8B-B14F-4D97-AF65-F5344CB8AC3E}">
        <p14:creationId xmlns:p14="http://schemas.microsoft.com/office/powerpoint/2010/main" val="326578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OPINIONS </a:t>
            </a:r>
            <a:r>
              <a:rPr lang="en-US" dirty="0">
                <a:ea typeface="Calibri"/>
                <a:cs typeface="Calibri"/>
              </a:rPr>
              <a:t>are observable (verbal) responses or statements concerning issues or topics.</a:t>
            </a:r>
            <a:br>
              <a:rPr lang="en-US" dirty="0">
                <a:ea typeface="Calibri"/>
                <a:cs typeface="+mn-lt"/>
              </a:rPr>
            </a:br>
            <a:r>
              <a:rPr lang="en-US" b="1" dirty="0">
                <a:ea typeface="Calibri"/>
                <a:cs typeface="Calibri"/>
              </a:rPr>
              <a:t>ATTITUDES</a:t>
            </a:r>
            <a:r>
              <a:rPr lang="en-US" dirty="0">
                <a:ea typeface="Calibri"/>
                <a:cs typeface="Calibri"/>
              </a:rPr>
              <a:t> are covert predispositions governing likes and dislikes</a:t>
            </a:r>
            <a:br>
              <a:rPr lang="en-US" dirty="0">
                <a:ea typeface="Calibri"/>
                <a:cs typeface="+mn-lt"/>
              </a:rPr>
            </a:br>
            <a:r>
              <a:rPr lang="en-US" b="1" dirty="0">
                <a:ea typeface="Calibri"/>
                <a:cs typeface="Calibri"/>
              </a:rPr>
              <a:t>BELIEFS</a:t>
            </a:r>
            <a:r>
              <a:rPr lang="en-US" dirty="0">
                <a:ea typeface="Calibri"/>
                <a:cs typeface="Calibri"/>
              </a:rPr>
              <a:t> are assumptions people live by – often have trouble explaining beliefs in details</a:t>
            </a:r>
            <a:br>
              <a:rPr lang="en-US" dirty="0">
                <a:ea typeface="Calibri"/>
                <a:cs typeface="+mn-lt"/>
              </a:rPr>
            </a:br>
            <a:r>
              <a:rPr lang="en-US" b="1" dirty="0">
                <a:ea typeface="Calibri"/>
                <a:cs typeface="Calibri"/>
              </a:rPr>
              <a:t>VALUES </a:t>
            </a:r>
            <a:r>
              <a:rPr lang="en-US" dirty="0">
                <a:ea typeface="Calibri"/>
                <a:cs typeface="Calibri"/>
              </a:rPr>
              <a:t>are explicit standards for evaluating right and wrong – what people think are important in life</a:t>
            </a:r>
          </a:p>
        </p:txBody>
      </p:sp>
      <p:sp>
        <p:nvSpPr>
          <p:cNvPr id="4" name="Slide Number Placeholder 3"/>
          <p:cNvSpPr>
            <a:spLocks noGrp="1"/>
          </p:cNvSpPr>
          <p:nvPr>
            <p:ph type="sldNum" sz="quarter" idx="5"/>
          </p:nvPr>
        </p:nvSpPr>
        <p:spPr/>
        <p:txBody>
          <a:bodyPr/>
          <a:lstStyle/>
          <a:p>
            <a:fld id="{BC39916A-B022-4436-A0F4-C9E2450DEF8F}" type="slidenum">
              <a:t>16</a:t>
            </a:fld>
            <a:endParaRPr lang="en-US"/>
          </a:p>
        </p:txBody>
      </p:sp>
    </p:spTree>
    <p:extLst>
      <p:ext uri="{BB962C8B-B14F-4D97-AF65-F5344CB8AC3E}">
        <p14:creationId xmlns:p14="http://schemas.microsoft.com/office/powerpoint/2010/main" val="388288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054AC0-AEAF-7A4F-9F67-785918BB8E30}"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54AC0-AEAF-7A4F-9F67-785918BB8E30}"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54AC0-AEAF-7A4F-9F67-785918BB8E30}"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54AC0-AEAF-7A4F-9F67-785918BB8E30}"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54AC0-AEAF-7A4F-9F67-785918BB8E30}"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054AC0-AEAF-7A4F-9F67-785918BB8E30}"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054AC0-AEAF-7A4F-9F67-785918BB8E30}"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25A92-7CB4-C04D-BB08-B4120D12EC7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54AC0-AEAF-7A4F-9F67-785918BB8E30}"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54AC0-AEAF-7A4F-9F67-785918BB8E30}"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054AC0-AEAF-7A4F-9F67-785918BB8E30}"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25A92-7CB4-C04D-BB08-B4120D12EC7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054AC0-AEAF-7A4F-9F67-785918BB8E30}"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C054AC0-AEAF-7A4F-9F67-785918BB8E30}" type="datetimeFigureOut">
              <a:rPr lang="en-US" smtClean="0"/>
              <a:t>10/2/2023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6B25A92-7CB4-C04D-BB08-B4120D12EC7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APR Ready To Roll:</a:t>
            </a:r>
            <a:br>
              <a:rPr lang="en-US" sz="2800" dirty="0"/>
            </a:br>
            <a:r>
              <a:rPr lang="en-US" sz="2800" dirty="0"/>
              <a:t>          Communication Models and Theories, History,</a:t>
            </a:r>
            <a:br>
              <a:rPr lang="en-US" sz="2800" dirty="0"/>
            </a:br>
            <a:r>
              <a:rPr lang="en-US" sz="2800" dirty="0"/>
              <a:t>                                                                Lions, Tigers and Bears</a:t>
            </a:r>
          </a:p>
        </p:txBody>
      </p:sp>
      <p:sp>
        <p:nvSpPr>
          <p:cNvPr id="3" name="Subtitle 2"/>
          <p:cNvSpPr>
            <a:spLocks noGrp="1"/>
          </p:cNvSpPr>
          <p:nvPr>
            <p:ph type="subTitle" idx="1"/>
          </p:nvPr>
        </p:nvSpPr>
        <p:spPr>
          <a:xfrm>
            <a:off x="763093" y="4575717"/>
            <a:ext cx="7777975" cy="1548160"/>
          </a:xfrm>
        </p:spPr>
        <p:txBody>
          <a:bodyPr>
            <a:normAutofit fontScale="92500" lnSpcReduction="20000"/>
          </a:bodyPr>
          <a:lstStyle/>
          <a:p>
            <a:br>
              <a:rPr lang="en-US" sz="2000" dirty="0"/>
            </a:br>
            <a:br>
              <a:rPr lang="en-US" sz="2000" dirty="0"/>
            </a:br>
            <a:r>
              <a:rPr lang="en-US" sz="2000" b="1" dirty="0"/>
              <a:t>Dan McFadden, APR</a:t>
            </a:r>
            <a:br>
              <a:rPr lang="en-US" sz="2000" dirty="0"/>
            </a:br>
            <a:r>
              <a:rPr lang="en-US" sz="2000" dirty="0">
                <a:cs typeface="Times New Roman"/>
              </a:rPr>
              <a:t>Director of Communications, Care Transformation &amp; Innovation (CT&amp;I)</a:t>
            </a:r>
            <a:br>
              <a:rPr lang="en-US" sz="2000" dirty="0">
                <a:cs typeface="Times New Roman"/>
              </a:rPr>
            </a:br>
            <a:r>
              <a:rPr lang="en-US" sz="2000" dirty="0">
                <a:cs typeface="Times New Roman"/>
              </a:rPr>
              <a:t>HCA Healthcare</a:t>
            </a:r>
            <a:br>
              <a:rPr lang="en-US" sz="2000" dirty="0">
                <a:cs typeface="Times New Roman"/>
              </a:rPr>
            </a:br>
            <a:r>
              <a:rPr lang="en-US" sz="2000" dirty="0">
                <a:cs typeface="Times New Roman"/>
              </a:rPr>
              <a:t>Danny.McFadden@hcahealthcare.com</a:t>
            </a:r>
          </a:p>
        </p:txBody>
      </p:sp>
      <p:pic>
        <p:nvPicPr>
          <p:cNvPr id="4" name="Picture 3" descr="APR-375x19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90561" y="169117"/>
            <a:ext cx="2664832" cy="1385713"/>
          </a:xfrm>
          <a:prstGeom prst="rect">
            <a:avLst/>
          </a:prstGeom>
        </p:spPr>
      </p:pic>
    </p:spTree>
    <p:extLst>
      <p:ext uri="{BB962C8B-B14F-4D97-AF65-F5344CB8AC3E}">
        <p14:creationId xmlns:p14="http://schemas.microsoft.com/office/powerpoint/2010/main" val="125808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lstStyle/>
          <a:p>
            <a:pPr marL="0" indent="0">
              <a:buNone/>
            </a:pPr>
            <a:r>
              <a:rPr lang="en-US" b="1" dirty="0"/>
              <a:t>Walter Lippmann’s barriers to effective communication</a:t>
            </a:r>
            <a:r>
              <a:rPr lang="en-US" dirty="0"/>
              <a:t>:</a:t>
            </a:r>
            <a:br>
              <a:rPr lang="en-US" dirty="0"/>
            </a:br>
            <a:endParaRPr lang="en-US" dirty="0"/>
          </a:p>
          <a:p>
            <a:r>
              <a:rPr lang="en-US" dirty="0"/>
              <a:t>Artificial censorship</a:t>
            </a:r>
          </a:p>
          <a:p>
            <a:r>
              <a:rPr lang="en-US" dirty="0"/>
              <a:t>Gatekeepers in the media</a:t>
            </a:r>
          </a:p>
          <a:p>
            <a:r>
              <a:rPr lang="en-US" dirty="0"/>
              <a:t>Shrinking news holes</a:t>
            </a:r>
          </a:p>
          <a:p>
            <a:r>
              <a:rPr lang="en-US" dirty="0"/>
              <a:t>Limitation of social contact</a:t>
            </a:r>
          </a:p>
          <a:p>
            <a:r>
              <a:rPr lang="en-US" dirty="0"/>
              <a:t>Meager time for paying attention</a:t>
            </a:r>
          </a:p>
        </p:txBody>
      </p:sp>
    </p:spTree>
    <p:extLst>
      <p:ext uri="{BB962C8B-B14F-4D97-AF65-F5344CB8AC3E}">
        <p14:creationId xmlns:p14="http://schemas.microsoft.com/office/powerpoint/2010/main" val="29543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normAutofit lnSpcReduction="10000"/>
          </a:bodyPr>
          <a:lstStyle/>
          <a:p>
            <a:pPr marL="0" indent="0">
              <a:buNone/>
            </a:pPr>
            <a:r>
              <a:rPr lang="en-US" b="1" dirty="0"/>
              <a:t>Seven Cs of Communication help overcome barriers:</a:t>
            </a:r>
            <a:br>
              <a:rPr lang="en-US" dirty="0"/>
            </a:br>
            <a:endParaRPr lang="en-US" dirty="0"/>
          </a:p>
          <a:p>
            <a:pPr marL="457200" indent="-457200">
              <a:buFont typeface="+mj-lt"/>
              <a:buAutoNum type="arabicPeriod"/>
            </a:pPr>
            <a:r>
              <a:rPr lang="en-US" dirty="0"/>
              <a:t>Credibility</a:t>
            </a:r>
            <a:endParaRPr lang="en-US" dirty="0">
              <a:cs typeface="Times New Roman"/>
            </a:endParaRPr>
          </a:p>
          <a:p>
            <a:pPr marL="457200" indent="-457200">
              <a:buFont typeface="+mj-lt"/>
              <a:buAutoNum type="arabicPeriod"/>
            </a:pPr>
            <a:r>
              <a:rPr lang="en-US" dirty="0">
                <a:cs typeface="Times New Roman"/>
              </a:rPr>
              <a:t>Context</a:t>
            </a:r>
          </a:p>
          <a:p>
            <a:pPr marL="457200" indent="-457200">
              <a:buFont typeface="+mj-lt"/>
              <a:buAutoNum type="arabicPeriod"/>
            </a:pPr>
            <a:r>
              <a:rPr lang="en-US" dirty="0"/>
              <a:t>Content</a:t>
            </a:r>
          </a:p>
          <a:p>
            <a:pPr marL="457200" indent="-457200">
              <a:buFont typeface="+mj-lt"/>
              <a:buAutoNum type="arabicPeriod"/>
            </a:pPr>
            <a:r>
              <a:rPr lang="en-US" dirty="0"/>
              <a:t>Clarity</a:t>
            </a:r>
            <a:endParaRPr lang="en-US" dirty="0">
              <a:cs typeface="Times New Roman"/>
            </a:endParaRPr>
          </a:p>
          <a:p>
            <a:pPr marL="457200" indent="-457200">
              <a:buFont typeface="+mj-lt"/>
              <a:buAutoNum type="arabicPeriod"/>
            </a:pPr>
            <a:r>
              <a:rPr lang="en-US" dirty="0"/>
              <a:t>Continuity and Consistency</a:t>
            </a:r>
            <a:endParaRPr lang="en-US" dirty="0">
              <a:cs typeface="Times New Roman"/>
            </a:endParaRPr>
          </a:p>
          <a:p>
            <a:pPr marL="457200" indent="-457200">
              <a:buFont typeface="+mj-lt"/>
              <a:buAutoNum type="arabicPeriod"/>
            </a:pPr>
            <a:r>
              <a:rPr lang="en-US" dirty="0"/>
              <a:t>Channels</a:t>
            </a:r>
            <a:endParaRPr lang="en-US" dirty="0">
              <a:cs typeface="Times New Roman"/>
            </a:endParaRPr>
          </a:p>
          <a:p>
            <a:pPr marL="457200" indent="-457200">
              <a:buFont typeface="+mj-lt"/>
              <a:buAutoNum type="arabicPeriod"/>
            </a:pPr>
            <a:r>
              <a:rPr lang="en-US" dirty="0"/>
              <a:t>Capability of the Audience</a:t>
            </a:r>
            <a:endParaRPr lang="en-US" dirty="0">
              <a:cs typeface="Times New Roman"/>
            </a:endParaRPr>
          </a:p>
        </p:txBody>
      </p:sp>
    </p:spTree>
    <p:extLst>
      <p:ext uri="{BB962C8B-B14F-4D97-AF65-F5344CB8AC3E}">
        <p14:creationId xmlns:p14="http://schemas.microsoft.com/office/powerpoint/2010/main" val="305547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normAutofit/>
          </a:bodyPr>
          <a:lstStyle/>
          <a:p>
            <a:pPr marL="0" indent="0">
              <a:buNone/>
            </a:pPr>
            <a:r>
              <a:rPr lang="en-US" b="1" dirty="0"/>
              <a:t>Tools to help work around barriers in PR planning:</a:t>
            </a:r>
            <a:br>
              <a:rPr lang="en-US" dirty="0"/>
            </a:br>
            <a:endParaRPr lang="en-US" dirty="0"/>
          </a:p>
          <a:p>
            <a:pPr marL="457200" indent="-457200">
              <a:buFont typeface="+mj-lt"/>
              <a:buAutoNum type="arabicPeriod"/>
            </a:pPr>
            <a:r>
              <a:rPr lang="en-US" dirty="0"/>
              <a:t>Define your publics (include subsets or segments)</a:t>
            </a:r>
          </a:p>
          <a:p>
            <a:pPr marL="457200" indent="-457200">
              <a:buFont typeface="+mj-lt"/>
              <a:buAutoNum type="arabicPeriod"/>
            </a:pPr>
            <a:r>
              <a:rPr lang="en-US" dirty="0"/>
              <a:t>Identify your social relationship with each public</a:t>
            </a:r>
          </a:p>
          <a:p>
            <a:pPr marL="457200" indent="-457200">
              <a:buFont typeface="+mj-lt"/>
              <a:buAutoNum type="arabicPeriod"/>
            </a:pPr>
            <a:r>
              <a:rPr lang="en-US" dirty="0"/>
              <a:t>Understand context, frames of reference-relationships</a:t>
            </a:r>
          </a:p>
          <a:p>
            <a:pPr marL="457200" indent="-457200">
              <a:buFont typeface="+mj-lt"/>
              <a:buAutoNum type="arabicPeriod"/>
            </a:pPr>
            <a:r>
              <a:rPr lang="en-US" dirty="0"/>
              <a:t>Encode your messages effectively</a:t>
            </a:r>
          </a:p>
          <a:p>
            <a:pPr marL="457200" indent="-457200">
              <a:buFont typeface="+mj-lt"/>
              <a:buAutoNum type="arabicPeriod"/>
            </a:pPr>
            <a:r>
              <a:rPr lang="en-US" dirty="0"/>
              <a:t>Choose the proper medium to convey your messages.</a:t>
            </a:r>
          </a:p>
        </p:txBody>
      </p:sp>
    </p:spTree>
    <p:extLst>
      <p:ext uri="{BB962C8B-B14F-4D97-AF65-F5344CB8AC3E}">
        <p14:creationId xmlns:p14="http://schemas.microsoft.com/office/powerpoint/2010/main" val="15900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lstStyle/>
          <a:p>
            <a:pPr marL="0" indent="0">
              <a:buNone/>
            </a:pPr>
            <a:r>
              <a:rPr lang="en-US" b="1" dirty="0"/>
              <a:t>The Hawthorne Effect:</a:t>
            </a:r>
          </a:p>
          <a:p>
            <a:r>
              <a:rPr lang="en-US" dirty="0"/>
              <a:t>We don’t always need words to communicate.</a:t>
            </a:r>
          </a:p>
          <a:p>
            <a:r>
              <a:rPr lang="en-US" dirty="0"/>
              <a:t>Example: A company that could not afford raises, instead repainted and refreshed the workplace.</a:t>
            </a:r>
          </a:p>
          <a:p>
            <a:r>
              <a:rPr lang="en-US" dirty="0"/>
              <a:t>As a result, employee productivity increased.</a:t>
            </a:r>
          </a:p>
          <a:p>
            <a:r>
              <a:rPr lang="en-US" dirty="0"/>
              <a:t>Researchers concluded improvements communicated the message, “We care” to employees.</a:t>
            </a:r>
          </a:p>
        </p:txBody>
      </p:sp>
    </p:spTree>
    <p:extLst>
      <p:ext uri="{BB962C8B-B14F-4D97-AF65-F5344CB8AC3E}">
        <p14:creationId xmlns:p14="http://schemas.microsoft.com/office/powerpoint/2010/main" val="395372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Public Opinion Process</a:t>
            </a:r>
          </a:p>
        </p:txBody>
      </p:sp>
      <p:sp>
        <p:nvSpPr>
          <p:cNvPr id="3" name="Content Placeholder 2"/>
          <p:cNvSpPr>
            <a:spLocks noGrp="1"/>
          </p:cNvSpPr>
          <p:nvPr>
            <p:ph idx="1"/>
          </p:nvPr>
        </p:nvSpPr>
        <p:spPr>
          <a:xfrm>
            <a:off x="761999" y="685800"/>
            <a:ext cx="7807677" cy="3886200"/>
          </a:xfrm>
        </p:spPr>
        <p:txBody>
          <a:bodyPr/>
          <a:lstStyle/>
          <a:p>
            <a:pPr marL="0" indent="0">
              <a:buNone/>
            </a:pPr>
            <a:r>
              <a:rPr lang="en-US" b="1" dirty="0"/>
              <a:t>Grunig identified four types of publics based on the way they behave toward messages and issues:</a:t>
            </a:r>
          </a:p>
          <a:p>
            <a:pPr marL="457200" indent="-457200">
              <a:buFont typeface="+mj-lt"/>
              <a:buAutoNum type="arabicPeriod"/>
            </a:pPr>
            <a:r>
              <a:rPr lang="en-US" dirty="0"/>
              <a:t>All-issue publics (active on all issues)</a:t>
            </a:r>
          </a:p>
          <a:p>
            <a:pPr marL="457200" indent="-457200">
              <a:buFont typeface="+mj-lt"/>
              <a:buAutoNum type="arabicPeriod"/>
            </a:pPr>
            <a:r>
              <a:rPr lang="en-US" dirty="0"/>
              <a:t>Apathetic publics (inattentive &amp; inactive on all issues)</a:t>
            </a:r>
          </a:p>
          <a:p>
            <a:pPr marL="457200" indent="-457200">
              <a:buFont typeface="+mj-lt"/>
              <a:buAutoNum type="arabicPeriod"/>
            </a:pPr>
            <a:r>
              <a:rPr lang="en-US" dirty="0"/>
              <a:t>Single-issue publics (active on limited number of issues)</a:t>
            </a:r>
          </a:p>
          <a:p>
            <a:pPr marL="457200" indent="-457200">
              <a:buFont typeface="+mj-lt"/>
              <a:buAutoNum type="arabicPeriod"/>
            </a:pPr>
            <a:r>
              <a:rPr lang="en-US" dirty="0"/>
              <a:t>Hot-issue publics (respond &amp; become active after being exposed to an issue)</a:t>
            </a:r>
          </a:p>
        </p:txBody>
      </p:sp>
    </p:spTree>
    <p:extLst>
      <p:ext uri="{BB962C8B-B14F-4D97-AF65-F5344CB8AC3E}">
        <p14:creationId xmlns:p14="http://schemas.microsoft.com/office/powerpoint/2010/main" val="2416392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Public Opinion Process</a:t>
            </a:r>
          </a:p>
        </p:txBody>
      </p:sp>
      <p:sp>
        <p:nvSpPr>
          <p:cNvPr id="3" name="Content Placeholder 2"/>
          <p:cNvSpPr>
            <a:spLocks noGrp="1"/>
          </p:cNvSpPr>
          <p:nvPr>
            <p:ph idx="1"/>
          </p:nvPr>
        </p:nvSpPr>
        <p:spPr/>
        <p:txBody>
          <a:bodyPr/>
          <a:lstStyle/>
          <a:p>
            <a:pPr marL="0" indent="0">
              <a:buNone/>
            </a:pPr>
            <a:r>
              <a:rPr lang="en-US" b="1" dirty="0"/>
              <a:t>Grunig also identified another way of labeling publics:</a:t>
            </a:r>
          </a:p>
          <a:p>
            <a:pPr marL="457200" indent="-457200">
              <a:buFont typeface="+mj-lt"/>
              <a:buAutoNum type="arabicPeriod"/>
            </a:pPr>
            <a:r>
              <a:rPr lang="en-US" dirty="0" err="1"/>
              <a:t>Nonpublics</a:t>
            </a:r>
            <a:r>
              <a:rPr lang="en-US" dirty="0"/>
              <a:t> (no connection, involvement or interest in issue)</a:t>
            </a:r>
          </a:p>
          <a:p>
            <a:pPr marL="457200" indent="-457200">
              <a:buFont typeface="+mj-lt"/>
              <a:buAutoNum type="arabicPeriod"/>
            </a:pPr>
            <a:r>
              <a:rPr lang="en-US" dirty="0"/>
              <a:t>Latent publics (not aware of their connections to a situation)</a:t>
            </a:r>
          </a:p>
          <a:p>
            <a:pPr marL="457200" indent="-457200">
              <a:buFont typeface="+mj-lt"/>
              <a:buAutoNum type="arabicPeriod"/>
            </a:pPr>
            <a:r>
              <a:rPr lang="en-US" dirty="0"/>
              <a:t>Aware publics (understand importance of an issue, have not acted)</a:t>
            </a:r>
          </a:p>
          <a:p>
            <a:pPr marL="457200" indent="-457200">
              <a:buFont typeface="+mj-lt"/>
              <a:buAutoNum type="arabicPeriod"/>
            </a:pPr>
            <a:r>
              <a:rPr lang="en-US" dirty="0"/>
              <a:t>Active publics (doing something about an issue)</a:t>
            </a:r>
          </a:p>
        </p:txBody>
      </p:sp>
    </p:spTree>
    <p:extLst>
      <p:ext uri="{BB962C8B-B14F-4D97-AF65-F5344CB8AC3E}">
        <p14:creationId xmlns:p14="http://schemas.microsoft.com/office/powerpoint/2010/main" val="4235412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Public Opinion Process</a:t>
            </a:r>
          </a:p>
        </p:txBody>
      </p:sp>
      <p:sp>
        <p:nvSpPr>
          <p:cNvPr id="3" name="Content Placeholder 2"/>
          <p:cNvSpPr>
            <a:spLocks noGrp="1"/>
          </p:cNvSpPr>
          <p:nvPr>
            <p:ph idx="1"/>
          </p:nvPr>
        </p:nvSpPr>
        <p:spPr>
          <a:xfrm>
            <a:off x="762000" y="526546"/>
            <a:ext cx="7543800" cy="4986698"/>
          </a:xfrm>
        </p:spPr>
        <p:txBody>
          <a:bodyPr>
            <a:normAutofit/>
          </a:bodyPr>
          <a:lstStyle/>
          <a:p>
            <a:r>
              <a:rPr lang="en-US" b="1" dirty="0"/>
              <a:t>The types of publics are important to the process of public opinion</a:t>
            </a:r>
            <a:r>
              <a:rPr lang="en-US" dirty="0"/>
              <a:t> because influencing each of them will require different tactics.</a:t>
            </a:r>
            <a:br>
              <a:rPr lang="en-US" dirty="0"/>
            </a:br>
            <a:endParaRPr lang="en-US" dirty="0"/>
          </a:p>
          <a:p>
            <a:r>
              <a:rPr lang="en-US" dirty="0"/>
              <a:t>We must also consider the elements that make up </a:t>
            </a:r>
            <a:r>
              <a:rPr lang="en-US" b="1" dirty="0"/>
              <a:t>public opinion:</a:t>
            </a:r>
            <a:br>
              <a:rPr lang="en-US" dirty="0"/>
            </a:br>
            <a:endParaRPr lang="en-US" dirty="0"/>
          </a:p>
          <a:p>
            <a:pPr lvl="1"/>
            <a:r>
              <a:rPr lang="en-US" dirty="0"/>
              <a:t>Opinion</a:t>
            </a:r>
          </a:p>
          <a:p>
            <a:pPr lvl="1"/>
            <a:r>
              <a:rPr lang="en-US" dirty="0"/>
              <a:t>Belief </a:t>
            </a:r>
          </a:p>
          <a:p>
            <a:pPr lvl="1"/>
            <a:r>
              <a:rPr lang="en-US" dirty="0"/>
              <a:t>Attitude </a:t>
            </a:r>
          </a:p>
          <a:p>
            <a:pPr lvl="1"/>
            <a:r>
              <a:rPr lang="en-US" dirty="0"/>
              <a:t>Value</a:t>
            </a:r>
          </a:p>
        </p:txBody>
      </p:sp>
    </p:spTree>
    <p:extLst>
      <p:ext uri="{BB962C8B-B14F-4D97-AF65-F5344CB8AC3E}">
        <p14:creationId xmlns:p14="http://schemas.microsoft.com/office/powerpoint/2010/main" val="239248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Public Opinion Process</a:t>
            </a:r>
          </a:p>
        </p:txBody>
      </p:sp>
      <p:sp>
        <p:nvSpPr>
          <p:cNvPr id="3" name="Content Placeholder 2"/>
          <p:cNvSpPr>
            <a:spLocks noGrp="1"/>
          </p:cNvSpPr>
          <p:nvPr>
            <p:ph idx="1"/>
          </p:nvPr>
        </p:nvSpPr>
        <p:spPr/>
        <p:txBody>
          <a:bodyPr>
            <a:normAutofit/>
          </a:bodyPr>
          <a:lstStyle/>
          <a:p>
            <a:pPr marL="0" indent="0">
              <a:buNone/>
            </a:pPr>
            <a:r>
              <a:rPr lang="en-US" dirty="0"/>
              <a:t>What happens when individual opinions merge into public opinion?</a:t>
            </a:r>
          </a:p>
          <a:p>
            <a:r>
              <a:rPr lang="en-US" dirty="0"/>
              <a:t>A classic, early model comes from the work of sociologists Lang and Lang in “Collective Dynamics.”</a:t>
            </a:r>
          </a:p>
        </p:txBody>
      </p:sp>
    </p:spTree>
    <p:extLst>
      <p:ext uri="{BB962C8B-B14F-4D97-AF65-F5344CB8AC3E}">
        <p14:creationId xmlns:p14="http://schemas.microsoft.com/office/powerpoint/2010/main" val="148805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Public Opinion Process</a:t>
            </a:r>
          </a:p>
        </p:txBody>
      </p:sp>
      <p:sp>
        <p:nvSpPr>
          <p:cNvPr id="3" name="Content Placeholder 2"/>
          <p:cNvSpPr>
            <a:spLocks noGrp="1"/>
          </p:cNvSpPr>
          <p:nvPr>
            <p:ph idx="1"/>
          </p:nvPr>
        </p:nvSpPr>
        <p:spPr>
          <a:xfrm>
            <a:off x="687225" y="952857"/>
            <a:ext cx="7543800" cy="3886200"/>
          </a:xfrm>
        </p:spPr>
        <p:txBody>
          <a:bodyPr>
            <a:normAutofit/>
          </a:bodyPr>
          <a:lstStyle/>
          <a:p>
            <a:r>
              <a:rPr lang="en-US" dirty="0"/>
              <a:t>In any given situation, there is an existing mass sentiment or a general social consensus.</a:t>
            </a:r>
          </a:p>
          <a:p>
            <a:r>
              <a:rPr lang="en-US" dirty="0"/>
              <a:t>At different times, people </a:t>
            </a:r>
            <a:br>
              <a:rPr lang="en-US" dirty="0"/>
            </a:br>
            <a:r>
              <a:rPr lang="en-US" dirty="0"/>
              <a:t>have different views about </a:t>
            </a:r>
            <a:br>
              <a:rPr lang="en-US" dirty="0"/>
            </a:br>
            <a:r>
              <a:rPr lang="en-US" dirty="0"/>
              <a:t>issues, which leads to public </a:t>
            </a:r>
            <a:br>
              <a:rPr lang="en-US" dirty="0"/>
            </a:br>
            <a:r>
              <a:rPr lang="en-US" dirty="0"/>
              <a:t>debate.</a:t>
            </a:r>
            <a:endParaRPr lang="en-US" dirty="0">
              <a:cs typeface="Times New Roman"/>
            </a:endParaRPr>
          </a:p>
          <a:p>
            <a:r>
              <a:rPr lang="en-US" dirty="0"/>
              <a:t>Public debates lead people to </a:t>
            </a:r>
            <a:br>
              <a:rPr lang="en-US" dirty="0"/>
            </a:br>
            <a:r>
              <a:rPr lang="en-US" dirty="0"/>
              <a:t>make up their minds.</a:t>
            </a:r>
            <a:endParaRPr lang="en-US" dirty="0">
              <a:cs typeface="Times New Roman"/>
            </a:endParaRPr>
          </a:p>
        </p:txBody>
      </p:sp>
      <p:pic>
        <p:nvPicPr>
          <p:cNvPr id="4" name="Picture 3" descr="A diagram of a public opinion process&#10;&#10;Description automatically generated">
            <a:extLst>
              <a:ext uri="{FF2B5EF4-FFF2-40B4-BE49-F238E27FC236}">
                <a16:creationId xmlns:a16="http://schemas.microsoft.com/office/drawing/2014/main" id="{60BC75F5-C256-DA93-3315-F77EA6D6E7CE}"/>
              </a:ext>
            </a:extLst>
          </p:cNvPr>
          <p:cNvPicPr>
            <a:picLocks noChangeAspect="1"/>
          </p:cNvPicPr>
          <p:nvPr/>
        </p:nvPicPr>
        <p:blipFill>
          <a:blip r:embed="rId2"/>
          <a:stretch>
            <a:fillRect/>
          </a:stretch>
        </p:blipFill>
        <p:spPr>
          <a:xfrm>
            <a:off x="4909559" y="1933342"/>
            <a:ext cx="3896882" cy="2991317"/>
          </a:xfrm>
          <a:prstGeom prst="rect">
            <a:avLst/>
          </a:prstGeom>
        </p:spPr>
      </p:pic>
    </p:spTree>
    <p:extLst>
      <p:ext uri="{BB962C8B-B14F-4D97-AF65-F5344CB8AC3E}">
        <p14:creationId xmlns:p14="http://schemas.microsoft.com/office/powerpoint/2010/main" val="177465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Public Opinion Process</a:t>
            </a:r>
          </a:p>
        </p:txBody>
      </p:sp>
      <p:sp>
        <p:nvSpPr>
          <p:cNvPr id="3" name="Content Placeholder 2"/>
          <p:cNvSpPr>
            <a:spLocks noGrp="1"/>
          </p:cNvSpPr>
          <p:nvPr>
            <p:ph idx="1"/>
          </p:nvPr>
        </p:nvSpPr>
        <p:spPr/>
        <p:txBody>
          <a:bodyPr>
            <a:normAutofit/>
          </a:bodyPr>
          <a:lstStyle/>
          <a:p>
            <a:r>
              <a:rPr lang="en-US" dirty="0"/>
              <a:t>When people make up their minds, a new public opinion develops.</a:t>
            </a:r>
          </a:p>
          <a:p>
            <a:r>
              <a:rPr lang="en-US" dirty="0"/>
              <a:t>This new public opinion can lead to social action (an election, taking a product off the market, etc.).</a:t>
            </a:r>
          </a:p>
          <a:p>
            <a:r>
              <a:rPr lang="en-US" dirty="0"/>
              <a:t>At this point, a new social value has emerged and becomes part of mass sentiment. (The time it takes for this to occur is significant.)</a:t>
            </a:r>
          </a:p>
        </p:txBody>
      </p:sp>
    </p:spTree>
    <p:extLst>
      <p:ext uri="{BB962C8B-B14F-4D97-AF65-F5344CB8AC3E}">
        <p14:creationId xmlns:p14="http://schemas.microsoft.com/office/powerpoint/2010/main" val="181485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63DE-FC62-491B-D51A-B2973DBB9D01}"/>
              </a:ext>
            </a:extLst>
          </p:cNvPr>
          <p:cNvSpPr>
            <a:spLocks noGrp="1"/>
          </p:cNvSpPr>
          <p:nvPr>
            <p:ph type="title"/>
          </p:nvPr>
        </p:nvSpPr>
        <p:spPr/>
        <p:txBody>
          <a:bodyPr/>
          <a:lstStyle/>
          <a:p>
            <a:r>
              <a:rPr lang="en-US" dirty="0"/>
              <a:t>My Road to APR</a:t>
            </a:r>
          </a:p>
        </p:txBody>
      </p:sp>
      <p:pic>
        <p:nvPicPr>
          <p:cNvPr id="5" name="Picture 4" descr="A person and person smiling&#10;&#10;Description automatically generated">
            <a:extLst>
              <a:ext uri="{FF2B5EF4-FFF2-40B4-BE49-F238E27FC236}">
                <a16:creationId xmlns:a16="http://schemas.microsoft.com/office/drawing/2014/main" id="{E3609FB1-749C-10B3-CCC3-323FC11AC938}"/>
              </a:ext>
            </a:extLst>
          </p:cNvPr>
          <p:cNvPicPr>
            <a:picLocks noChangeAspect="1"/>
          </p:cNvPicPr>
          <p:nvPr/>
        </p:nvPicPr>
        <p:blipFill>
          <a:blip r:embed="rId3"/>
          <a:stretch>
            <a:fillRect/>
          </a:stretch>
        </p:blipFill>
        <p:spPr>
          <a:xfrm>
            <a:off x="2103863" y="884307"/>
            <a:ext cx="4629613" cy="3481754"/>
          </a:xfrm>
          <a:prstGeom prst="rect">
            <a:avLst/>
          </a:prstGeom>
        </p:spPr>
      </p:pic>
      <p:pic>
        <p:nvPicPr>
          <p:cNvPr id="7" name="Picture 6" descr="A yellow envelope with a piece of paper in it&#10;&#10;Description automatically generated">
            <a:extLst>
              <a:ext uri="{FF2B5EF4-FFF2-40B4-BE49-F238E27FC236}">
                <a16:creationId xmlns:a16="http://schemas.microsoft.com/office/drawing/2014/main" id="{6D7995FB-554F-9FB1-0F22-6A1BA463256F}"/>
              </a:ext>
            </a:extLst>
          </p:cNvPr>
          <p:cNvPicPr>
            <a:picLocks noChangeAspect="1"/>
          </p:cNvPicPr>
          <p:nvPr/>
        </p:nvPicPr>
        <p:blipFill>
          <a:blip r:embed="rId4"/>
          <a:stretch>
            <a:fillRect/>
          </a:stretch>
        </p:blipFill>
        <p:spPr>
          <a:xfrm>
            <a:off x="6266985" y="3222389"/>
            <a:ext cx="2352908" cy="2123074"/>
          </a:xfrm>
          <a:prstGeom prst="rect">
            <a:avLst/>
          </a:prstGeom>
        </p:spPr>
      </p:pic>
    </p:spTree>
    <p:extLst>
      <p:ext uri="{BB962C8B-B14F-4D97-AF65-F5344CB8AC3E}">
        <p14:creationId xmlns:p14="http://schemas.microsoft.com/office/powerpoint/2010/main" val="68155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Agenda-Setting Theory</a:t>
            </a:r>
          </a:p>
        </p:txBody>
      </p:sp>
      <p:sp>
        <p:nvSpPr>
          <p:cNvPr id="3" name="Content Placeholder 2"/>
          <p:cNvSpPr>
            <a:spLocks noGrp="1"/>
          </p:cNvSpPr>
          <p:nvPr>
            <p:ph idx="1"/>
          </p:nvPr>
        </p:nvSpPr>
        <p:spPr/>
        <p:txBody>
          <a:bodyPr>
            <a:normAutofit/>
          </a:bodyPr>
          <a:lstStyle/>
          <a:p>
            <a:r>
              <a:rPr lang="en-US" dirty="0"/>
              <a:t>McCombs and Shaw (1993): The media not only tell people what to think about in BROAD TERMS, but additionally how to think about SPECIFIC ITEMS, and then WHAT to think.</a:t>
            </a:r>
          </a:p>
          <a:p>
            <a:r>
              <a:rPr lang="en-US" dirty="0"/>
              <a:t>In other words, media shape top-of-mind presence regarding issues.</a:t>
            </a:r>
          </a:p>
        </p:txBody>
      </p:sp>
    </p:spTree>
    <p:extLst>
      <p:ext uri="{BB962C8B-B14F-4D97-AF65-F5344CB8AC3E}">
        <p14:creationId xmlns:p14="http://schemas.microsoft.com/office/powerpoint/2010/main" val="22465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Agenda-Setting Theory</a:t>
            </a:r>
          </a:p>
        </p:txBody>
      </p:sp>
      <p:sp>
        <p:nvSpPr>
          <p:cNvPr id="3" name="Content Placeholder 2"/>
          <p:cNvSpPr>
            <a:spLocks noGrp="1"/>
          </p:cNvSpPr>
          <p:nvPr>
            <p:ph idx="1"/>
          </p:nvPr>
        </p:nvSpPr>
        <p:spPr/>
        <p:txBody>
          <a:bodyPr>
            <a:normAutofit/>
          </a:bodyPr>
          <a:lstStyle/>
          <a:p>
            <a:r>
              <a:rPr lang="en-US" dirty="0"/>
              <a:t>However, with the next news cycle, a topic from the day before may disappear, and so does its importance among news consumers.</a:t>
            </a:r>
          </a:p>
          <a:p>
            <a:r>
              <a:rPr lang="en-US" dirty="0"/>
              <a:t>Rogers and Dearing (1996) further developed this theory and provided key agenda-setting concepts.</a:t>
            </a:r>
          </a:p>
        </p:txBody>
      </p:sp>
    </p:spTree>
    <p:extLst>
      <p:ext uri="{BB962C8B-B14F-4D97-AF65-F5344CB8AC3E}">
        <p14:creationId xmlns:p14="http://schemas.microsoft.com/office/powerpoint/2010/main" val="409308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Agenda-Setting Theory</a:t>
            </a:r>
          </a:p>
        </p:txBody>
      </p:sp>
      <p:sp>
        <p:nvSpPr>
          <p:cNvPr id="3" name="Content Placeholder 2"/>
          <p:cNvSpPr>
            <a:spLocks noGrp="1"/>
          </p:cNvSpPr>
          <p:nvPr>
            <p:ph idx="1"/>
          </p:nvPr>
        </p:nvSpPr>
        <p:spPr>
          <a:xfrm>
            <a:off x="762000" y="213468"/>
            <a:ext cx="7543800" cy="3886200"/>
          </a:xfrm>
        </p:spPr>
        <p:txBody>
          <a:bodyPr>
            <a:normAutofit/>
          </a:bodyPr>
          <a:lstStyle/>
          <a:p>
            <a:r>
              <a:rPr lang="en-US" sz="2000" dirty="0"/>
              <a:t>Concept 1: Agenda-setting process -- very fluid, dynamic attempt to get attention of media, public and/or policy makers.</a:t>
            </a:r>
          </a:p>
          <a:p>
            <a:r>
              <a:rPr lang="en-US" sz="2000" dirty="0"/>
              <a:t>Concept 2: Agenda is a “set of issues.”</a:t>
            </a:r>
          </a:p>
          <a:p>
            <a:r>
              <a:rPr lang="en-US" sz="2000" dirty="0"/>
              <a:t>Recent research indicates that agenda-setting theory can be multi-directional.</a:t>
            </a:r>
            <a:br>
              <a:rPr lang="en-US" sz="2000" dirty="0"/>
            </a:br>
            <a:br>
              <a:rPr lang="en-US" sz="2000" dirty="0"/>
            </a:br>
            <a:br>
              <a:rPr lang="en-US" sz="2000" dirty="0"/>
            </a:br>
            <a:endParaRPr lang="en-US" sz="2000" dirty="0"/>
          </a:p>
          <a:p>
            <a:endParaRPr lang="en-US" dirty="0"/>
          </a:p>
          <a:p>
            <a:endParaRPr lang="en-US" dirty="0"/>
          </a:p>
        </p:txBody>
      </p:sp>
      <p:pic>
        <p:nvPicPr>
          <p:cNvPr id="4" name="Picture 3" descr="Screenshot 2018-11-12 14.11.4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1318" y="2091810"/>
            <a:ext cx="6318150" cy="3501755"/>
          </a:xfrm>
          <a:prstGeom prst="rect">
            <a:avLst/>
          </a:prstGeom>
        </p:spPr>
      </p:pic>
    </p:spTree>
    <p:extLst>
      <p:ext uri="{BB962C8B-B14F-4D97-AF65-F5344CB8AC3E}">
        <p14:creationId xmlns:p14="http://schemas.microsoft.com/office/powerpoint/2010/main" val="261646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Diffusion Theory</a:t>
            </a:r>
          </a:p>
        </p:txBody>
      </p:sp>
      <p:sp>
        <p:nvSpPr>
          <p:cNvPr id="3" name="Content Placeholder 2"/>
          <p:cNvSpPr>
            <a:spLocks noGrp="1"/>
          </p:cNvSpPr>
          <p:nvPr>
            <p:ph idx="1"/>
          </p:nvPr>
        </p:nvSpPr>
        <p:spPr/>
        <p:txBody>
          <a:bodyPr>
            <a:normAutofit/>
          </a:bodyPr>
          <a:lstStyle/>
          <a:p>
            <a:r>
              <a:rPr lang="en-US" dirty="0"/>
              <a:t>Process by which new ideas are adopted or rejected.</a:t>
            </a:r>
          </a:p>
          <a:p>
            <a:r>
              <a:rPr lang="en-US" dirty="0"/>
              <a:t>We are creatures of habit.</a:t>
            </a:r>
          </a:p>
          <a:p>
            <a:r>
              <a:rPr lang="en-US" dirty="0"/>
              <a:t>Human beings do not like change.</a:t>
            </a:r>
          </a:p>
        </p:txBody>
      </p:sp>
    </p:spTree>
    <p:extLst>
      <p:ext uri="{BB962C8B-B14F-4D97-AF65-F5344CB8AC3E}">
        <p14:creationId xmlns:p14="http://schemas.microsoft.com/office/powerpoint/2010/main" val="69844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Diffusion Theory</a:t>
            </a:r>
          </a:p>
        </p:txBody>
      </p:sp>
      <p:sp>
        <p:nvSpPr>
          <p:cNvPr id="3" name="Content Placeholder 2"/>
          <p:cNvSpPr>
            <a:spLocks noGrp="1"/>
          </p:cNvSpPr>
          <p:nvPr>
            <p:ph idx="1"/>
          </p:nvPr>
        </p:nvSpPr>
        <p:spPr/>
        <p:txBody>
          <a:bodyPr>
            <a:normAutofit/>
          </a:bodyPr>
          <a:lstStyle/>
          <a:p>
            <a:pPr marL="0" indent="0">
              <a:buNone/>
            </a:pPr>
            <a:r>
              <a:rPr lang="en-US" dirty="0"/>
              <a:t>Helps you understand and explain:</a:t>
            </a:r>
          </a:p>
          <a:p>
            <a:r>
              <a:rPr lang="en-US" dirty="0"/>
              <a:t>Why you can’t accomplish major change in a brief time.</a:t>
            </a:r>
          </a:p>
          <a:p>
            <a:r>
              <a:rPr lang="en-US" dirty="0"/>
              <a:t>Why you can’t accomplish major change through the news media only.</a:t>
            </a:r>
          </a:p>
          <a:p>
            <a:r>
              <a:rPr lang="en-US" dirty="0"/>
              <a:t>What kind of interpersonal communication is most effective in accomplishing major change.</a:t>
            </a:r>
          </a:p>
        </p:txBody>
      </p:sp>
    </p:spTree>
    <p:extLst>
      <p:ext uri="{BB962C8B-B14F-4D97-AF65-F5344CB8AC3E}">
        <p14:creationId xmlns:p14="http://schemas.microsoft.com/office/powerpoint/2010/main" val="1371957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Diffusion Theory</a:t>
            </a:r>
          </a:p>
        </p:txBody>
      </p:sp>
      <p:sp>
        <p:nvSpPr>
          <p:cNvPr id="3" name="Content Placeholder 2"/>
          <p:cNvSpPr>
            <a:spLocks noGrp="1"/>
          </p:cNvSpPr>
          <p:nvPr>
            <p:ph idx="1"/>
          </p:nvPr>
        </p:nvSpPr>
        <p:spPr/>
        <p:txBody>
          <a:bodyPr>
            <a:normAutofit/>
          </a:bodyPr>
          <a:lstStyle/>
          <a:p>
            <a:pPr marL="0" indent="0">
              <a:buNone/>
            </a:pPr>
            <a:r>
              <a:rPr lang="en-US" dirty="0"/>
              <a:t>Emphasizes why channels of interpersonal communication are the most effective.</a:t>
            </a:r>
          </a:p>
          <a:p>
            <a:r>
              <a:rPr lang="en-US" dirty="0"/>
              <a:t>Word-of-mouth is very important in diffusion.</a:t>
            </a:r>
          </a:p>
          <a:p>
            <a:r>
              <a:rPr lang="en-US" dirty="0"/>
              <a:t>We need targeted audiences to talk about what they are reading in the papers, online, or are seeing on television.</a:t>
            </a:r>
          </a:p>
        </p:txBody>
      </p:sp>
    </p:spTree>
    <p:extLst>
      <p:ext uri="{BB962C8B-B14F-4D97-AF65-F5344CB8AC3E}">
        <p14:creationId xmlns:p14="http://schemas.microsoft.com/office/powerpoint/2010/main" val="200509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Diffusion Theory</a:t>
            </a:r>
          </a:p>
        </p:txBody>
      </p:sp>
      <p:sp>
        <p:nvSpPr>
          <p:cNvPr id="3" name="Content Placeholder 2"/>
          <p:cNvSpPr>
            <a:spLocks noGrp="1"/>
          </p:cNvSpPr>
          <p:nvPr>
            <p:ph idx="1"/>
          </p:nvPr>
        </p:nvSpPr>
        <p:spPr/>
        <p:txBody>
          <a:bodyPr>
            <a:normAutofit/>
          </a:bodyPr>
          <a:lstStyle/>
          <a:p>
            <a:pPr marL="0" indent="0">
              <a:buNone/>
            </a:pPr>
            <a:r>
              <a:rPr lang="en-US" b="1" dirty="0"/>
              <a:t>5 stages within the diffusion process:</a:t>
            </a:r>
          </a:p>
          <a:p>
            <a:pPr marL="457200" indent="-457200">
              <a:buFont typeface="+mj-lt"/>
              <a:buAutoNum type="arabicPeriod"/>
            </a:pPr>
            <a:r>
              <a:rPr lang="en-US" dirty="0"/>
              <a:t>Awareness </a:t>
            </a:r>
            <a:r>
              <a:rPr lang="mr-IN" dirty="0"/>
              <a:t>–</a:t>
            </a:r>
            <a:r>
              <a:rPr lang="en-US" dirty="0"/>
              <a:t> Individual is aware of “it.”</a:t>
            </a:r>
          </a:p>
          <a:p>
            <a:pPr marL="457200" indent="-457200">
              <a:buFont typeface="+mj-lt"/>
              <a:buAutoNum type="arabicPeriod"/>
            </a:pPr>
            <a:r>
              <a:rPr lang="en-US" dirty="0"/>
              <a:t>Interest </a:t>
            </a:r>
            <a:r>
              <a:rPr lang="mr-IN" dirty="0"/>
              <a:t>–</a:t>
            </a:r>
            <a:r>
              <a:rPr lang="en-US" dirty="0"/>
              <a:t> Wants to learn more.</a:t>
            </a:r>
          </a:p>
          <a:p>
            <a:pPr marL="457200" indent="-457200">
              <a:buFont typeface="+mj-lt"/>
              <a:buAutoNum type="arabicPeriod"/>
            </a:pPr>
            <a:r>
              <a:rPr lang="en-US" dirty="0"/>
              <a:t>Evaluation </a:t>
            </a:r>
            <a:r>
              <a:rPr lang="mr-IN" dirty="0"/>
              <a:t>–</a:t>
            </a:r>
            <a:r>
              <a:rPr lang="en-US" dirty="0"/>
              <a:t> Asks others for feedback.</a:t>
            </a:r>
          </a:p>
          <a:p>
            <a:pPr marL="457200" indent="-457200">
              <a:buFont typeface="+mj-lt"/>
              <a:buAutoNum type="arabicPeriod"/>
            </a:pPr>
            <a:r>
              <a:rPr lang="en-US" dirty="0"/>
              <a:t>Trial </a:t>
            </a:r>
            <a:r>
              <a:rPr lang="mr-IN" dirty="0"/>
              <a:t>–</a:t>
            </a:r>
            <a:r>
              <a:rPr lang="en-US" dirty="0"/>
              <a:t> Uses a sample, etc.</a:t>
            </a:r>
          </a:p>
          <a:p>
            <a:pPr marL="457200" indent="-457200">
              <a:buFont typeface="+mj-lt"/>
              <a:buAutoNum type="arabicPeriod"/>
            </a:pPr>
            <a:r>
              <a:rPr lang="en-US" dirty="0"/>
              <a:t>Adoption </a:t>
            </a:r>
            <a:r>
              <a:rPr lang="mr-IN" dirty="0"/>
              <a:t>–</a:t>
            </a:r>
            <a:r>
              <a:rPr lang="en-US" dirty="0"/>
              <a:t> Now a user/believer.</a:t>
            </a:r>
          </a:p>
        </p:txBody>
      </p:sp>
    </p:spTree>
    <p:extLst>
      <p:ext uri="{BB962C8B-B14F-4D97-AF65-F5344CB8AC3E}">
        <p14:creationId xmlns:p14="http://schemas.microsoft.com/office/powerpoint/2010/main" val="2071977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Diffusion Theory</a:t>
            </a:r>
          </a:p>
        </p:txBody>
      </p:sp>
      <p:pic>
        <p:nvPicPr>
          <p:cNvPr id="5" name="Picture 4" descr="Screenshot 2018-11-12 14.23.2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4876" y="778951"/>
            <a:ext cx="6952020" cy="4464353"/>
          </a:xfrm>
          <a:prstGeom prst="rect">
            <a:avLst/>
          </a:prstGeom>
        </p:spPr>
      </p:pic>
    </p:spTree>
    <p:extLst>
      <p:ext uri="{BB962C8B-B14F-4D97-AF65-F5344CB8AC3E}">
        <p14:creationId xmlns:p14="http://schemas.microsoft.com/office/powerpoint/2010/main" val="2580818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Diffusion Theory</a:t>
            </a:r>
          </a:p>
        </p:txBody>
      </p:sp>
      <p:sp>
        <p:nvSpPr>
          <p:cNvPr id="3" name="Content Placeholder 2"/>
          <p:cNvSpPr>
            <a:spLocks noGrp="1"/>
          </p:cNvSpPr>
          <p:nvPr>
            <p:ph idx="1"/>
          </p:nvPr>
        </p:nvSpPr>
        <p:spPr/>
        <p:txBody>
          <a:bodyPr>
            <a:normAutofit/>
          </a:bodyPr>
          <a:lstStyle/>
          <a:p>
            <a:r>
              <a:rPr lang="en-US" dirty="0"/>
              <a:t>Remember to be sensitive to customs and values </a:t>
            </a:r>
            <a:r>
              <a:rPr lang="mr-IN" dirty="0"/>
              <a:t>–</a:t>
            </a:r>
            <a:r>
              <a:rPr lang="en-US" dirty="0"/>
              <a:t> change is accepted when it supports these.</a:t>
            </a:r>
          </a:p>
          <a:p>
            <a:r>
              <a:rPr lang="en-US" dirty="0"/>
              <a:t>Remain aware of how long the process can take.</a:t>
            </a:r>
          </a:p>
          <a:p>
            <a:r>
              <a:rPr lang="en-US" dirty="0"/>
              <a:t>Use diffusion process to manage change.</a:t>
            </a:r>
          </a:p>
          <a:p>
            <a:r>
              <a:rPr lang="en-US" dirty="0"/>
              <a:t>Learn to recognize where audiences are in the process.</a:t>
            </a:r>
          </a:p>
          <a:p>
            <a:r>
              <a:rPr lang="en-US" dirty="0"/>
              <a:t>Understand what type of communication works best and when.</a:t>
            </a:r>
          </a:p>
        </p:txBody>
      </p:sp>
    </p:spTree>
    <p:extLst>
      <p:ext uri="{BB962C8B-B14F-4D97-AF65-F5344CB8AC3E}">
        <p14:creationId xmlns:p14="http://schemas.microsoft.com/office/powerpoint/2010/main" val="160474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History of the Profession</a:t>
            </a:r>
          </a:p>
        </p:txBody>
      </p:sp>
      <p:sp>
        <p:nvSpPr>
          <p:cNvPr id="3" name="Content Placeholder 2"/>
          <p:cNvSpPr>
            <a:spLocks noGrp="1"/>
          </p:cNvSpPr>
          <p:nvPr>
            <p:ph idx="1"/>
          </p:nvPr>
        </p:nvSpPr>
        <p:spPr/>
        <p:txBody>
          <a:bodyPr>
            <a:normAutofit/>
          </a:bodyPr>
          <a:lstStyle/>
          <a:p>
            <a:r>
              <a:rPr lang="en-US" b="1" dirty="0"/>
              <a:t>Public relations is a relatively “young” profession.</a:t>
            </a:r>
          </a:p>
          <a:p>
            <a:r>
              <a:rPr lang="en-US" b="1" dirty="0"/>
              <a:t>7 eras of PR:</a:t>
            </a:r>
            <a:endParaRPr lang="en-US" b="1" dirty="0">
              <a:cs typeface="Times New Roman"/>
            </a:endParaRPr>
          </a:p>
          <a:p>
            <a:pPr lvl="1"/>
            <a:r>
              <a:rPr lang="en-US" dirty="0"/>
              <a:t>Seedbed Era (1900-1916)</a:t>
            </a:r>
          </a:p>
          <a:p>
            <a:pPr lvl="1"/>
            <a:r>
              <a:rPr lang="en-US" dirty="0"/>
              <a:t>World War I (1917-1918)</a:t>
            </a:r>
          </a:p>
          <a:p>
            <a:pPr lvl="1"/>
            <a:r>
              <a:rPr lang="en-US" dirty="0"/>
              <a:t>Booming Twenties (1919-1929)</a:t>
            </a:r>
          </a:p>
          <a:p>
            <a:pPr lvl="1"/>
            <a:r>
              <a:rPr lang="en-US" dirty="0"/>
              <a:t>Roosevelt Era/World War II (1930-1945)</a:t>
            </a:r>
          </a:p>
          <a:p>
            <a:pPr lvl="1"/>
            <a:r>
              <a:rPr lang="en-US" dirty="0"/>
              <a:t>Post-War Era (1946-1964)</a:t>
            </a:r>
          </a:p>
          <a:p>
            <a:pPr lvl="1"/>
            <a:r>
              <a:rPr lang="en-US" dirty="0"/>
              <a:t>Period of Protest and Empowerment (1965-1985)</a:t>
            </a:r>
          </a:p>
          <a:p>
            <a:pPr lvl="1"/>
            <a:r>
              <a:rPr lang="en-US" dirty="0"/>
              <a:t>Digital Age and Globalism (1986 </a:t>
            </a:r>
            <a:r>
              <a:rPr lang="mr-IN" dirty="0"/>
              <a:t>–</a:t>
            </a:r>
            <a:r>
              <a:rPr lang="en-US" dirty="0"/>
              <a:t> present)</a:t>
            </a:r>
          </a:p>
        </p:txBody>
      </p:sp>
    </p:spTree>
    <p:extLst>
      <p:ext uri="{BB962C8B-B14F-4D97-AF65-F5344CB8AC3E}">
        <p14:creationId xmlns:p14="http://schemas.microsoft.com/office/powerpoint/2010/main" val="338921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Communication Models, Theories and History of the Profession (8% of exam) </a:t>
            </a:r>
            <a:br>
              <a:rPr lang="en-US" dirty="0"/>
            </a:br>
            <a:endParaRPr lang="en-US" dirty="0"/>
          </a:p>
          <a:p>
            <a:r>
              <a:rPr lang="en-US" dirty="0"/>
              <a:t>Yes, it’s </a:t>
            </a:r>
            <a:r>
              <a:rPr lang="en-US" u="sng" dirty="0"/>
              <a:t>JUST 8%</a:t>
            </a:r>
            <a:r>
              <a:rPr lang="en-US" dirty="0"/>
              <a:t> -- yet other questions </a:t>
            </a:r>
            <a:r>
              <a:rPr lang="en-US" i="1" dirty="0"/>
              <a:t>assume </a:t>
            </a:r>
            <a:r>
              <a:rPr lang="en-US" dirty="0"/>
              <a:t>your understanding of the models throughout APR exam</a:t>
            </a:r>
          </a:p>
          <a:p>
            <a:pPr marL="0" indent="0">
              <a:buNone/>
            </a:pPr>
            <a:endParaRPr lang="en-US" dirty="0"/>
          </a:p>
          <a:p>
            <a:r>
              <a:rPr lang="en-US" dirty="0"/>
              <a:t>Specific KSAs:</a:t>
            </a:r>
          </a:p>
          <a:p>
            <a:pPr lvl="1"/>
            <a:r>
              <a:rPr lang="en-US" dirty="0"/>
              <a:t>Communication/PR models and theories</a:t>
            </a:r>
          </a:p>
          <a:p>
            <a:pPr lvl="1"/>
            <a:r>
              <a:rPr lang="en-US" dirty="0">
                <a:solidFill>
                  <a:schemeClr val="tx1"/>
                </a:solidFill>
              </a:rPr>
              <a:t>Barriers to communication</a:t>
            </a:r>
          </a:p>
          <a:p>
            <a:pPr lvl="1"/>
            <a:r>
              <a:rPr lang="en-US" dirty="0"/>
              <a:t>Knowledge of the field </a:t>
            </a:r>
          </a:p>
        </p:txBody>
      </p:sp>
    </p:spTree>
    <p:extLst>
      <p:ext uri="{BB962C8B-B14F-4D97-AF65-F5344CB8AC3E}">
        <p14:creationId xmlns:p14="http://schemas.microsoft.com/office/powerpoint/2010/main" val="40501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Seedbed Era (1900-1916)</a:t>
            </a:r>
          </a:p>
        </p:txBody>
      </p:sp>
      <p:sp>
        <p:nvSpPr>
          <p:cNvPr id="3" name="Content Placeholder 2"/>
          <p:cNvSpPr>
            <a:spLocks noGrp="1"/>
          </p:cNvSpPr>
          <p:nvPr>
            <p:ph idx="1"/>
          </p:nvPr>
        </p:nvSpPr>
        <p:spPr/>
        <p:txBody>
          <a:bodyPr>
            <a:normAutofit/>
          </a:bodyPr>
          <a:lstStyle/>
          <a:p>
            <a:r>
              <a:rPr lang="en-US" b="1" dirty="0">
                <a:cs typeface="Times New Roman"/>
              </a:rPr>
              <a:t>Ivy Lee</a:t>
            </a:r>
            <a:endParaRPr lang="en-US" b="1" dirty="0"/>
          </a:p>
          <a:p>
            <a:r>
              <a:rPr lang="en-US" b="1" dirty="0"/>
              <a:t>Organizational attitudes:</a:t>
            </a:r>
            <a:r>
              <a:rPr lang="en-US" dirty="0"/>
              <a:t> Public be informed.</a:t>
            </a:r>
            <a:endParaRPr lang="en-US" dirty="0">
              <a:cs typeface="Times New Roman"/>
            </a:endParaRPr>
          </a:p>
          <a:p>
            <a:r>
              <a:rPr lang="en-US" dirty="0"/>
              <a:t>Muckraking, social reforms, unions.</a:t>
            </a:r>
          </a:p>
          <a:p>
            <a:r>
              <a:rPr lang="en-US" dirty="0">
                <a:cs typeface="Times New Roman"/>
              </a:rPr>
              <a:t>By 1900, 50 well-known national magazines (100K+ circulation)</a:t>
            </a:r>
            <a:endParaRPr lang="en-US" dirty="0"/>
          </a:p>
          <a:p>
            <a:r>
              <a:rPr lang="en-US" b="1" dirty="0"/>
              <a:t>PR trend</a:t>
            </a:r>
            <a:r>
              <a:rPr lang="en-US" dirty="0"/>
              <a:t>: Defensive publicity </a:t>
            </a:r>
            <a:r>
              <a:rPr lang="mr-IN" dirty="0">
                <a:cs typeface="Mangal"/>
              </a:rPr>
              <a:t>–</a:t>
            </a:r>
            <a:r>
              <a:rPr lang="en-US" dirty="0"/>
              <a:t> journalists </a:t>
            </a:r>
            <a:br>
              <a:rPr lang="en-US" dirty="0"/>
            </a:br>
            <a:r>
              <a:rPr lang="en-US" dirty="0"/>
              <a:t>hired as “interpreters” to get the news out.</a:t>
            </a:r>
          </a:p>
        </p:txBody>
      </p:sp>
      <p:pic>
        <p:nvPicPr>
          <p:cNvPr id="4" name="Picture 3"/>
          <p:cNvPicPr>
            <a:picLocks noChangeAspect="1"/>
          </p:cNvPicPr>
          <p:nvPr/>
        </p:nvPicPr>
        <p:blipFill>
          <a:blip r:embed="rId3"/>
          <a:stretch>
            <a:fillRect/>
          </a:stretch>
        </p:blipFill>
        <p:spPr>
          <a:xfrm>
            <a:off x="6758950" y="3316576"/>
            <a:ext cx="2004049" cy="2623482"/>
          </a:xfrm>
          <a:prstGeom prst="rect">
            <a:avLst/>
          </a:prstGeom>
        </p:spPr>
      </p:pic>
    </p:spTree>
    <p:extLst>
      <p:ext uri="{BB962C8B-B14F-4D97-AF65-F5344CB8AC3E}">
        <p14:creationId xmlns:p14="http://schemas.microsoft.com/office/powerpoint/2010/main" val="652579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World War I Era (1917-1918)</a:t>
            </a:r>
          </a:p>
        </p:txBody>
      </p:sp>
      <p:sp>
        <p:nvSpPr>
          <p:cNvPr id="3" name="Content Placeholder 2"/>
          <p:cNvSpPr>
            <a:spLocks noGrp="1"/>
          </p:cNvSpPr>
          <p:nvPr>
            <p:ph idx="1"/>
          </p:nvPr>
        </p:nvSpPr>
        <p:spPr/>
        <p:txBody>
          <a:bodyPr>
            <a:normAutofit lnSpcReduction="10000"/>
          </a:bodyPr>
          <a:lstStyle/>
          <a:p>
            <a:r>
              <a:rPr lang="en-US" b="1" dirty="0"/>
              <a:t>Organizational attitudes: </a:t>
            </a:r>
            <a:r>
              <a:rPr lang="en-US" dirty="0"/>
              <a:t>Public be informed.</a:t>
            </a:r>
            <a:endParaRPr lang="en-US" dirty="0">
              <a:cs typeface="Times New Roman"/>
            </a:endParaRPr>
          </a:p>
          <a:p>
            <a:r>
              <a:rPr lang="en-US" dirty="0"/>
              <a:t>“The war to end all wars.”</a:t>
            </a:r>
          </a:p>
          <a:p>
            <a:r>
              <a:rPr lang="en-US" b="1" dirty="0"/>
              <a:t>PR trend: </a:t>
            </a:r>
            <a:r>
              <a:rPr lang="en-US" dirty="0"/>
              <a:t>Organized promotion/patriotism to: sell war bonds, enlist soldiers, raise millions for welfare; use interest groups.</a:t>
            </a:r>
          </a:p>
          <a:p>
            <a:r>
              <a:rPr lang="en-US" b="1" dirty="0"/>
              <a:t>George Creel</a:t>
            </a:r>
            <a:r>
              <a:rPr lang="en-US" dirty="0"/>
              <a:t> </a:t>
            </a:r>
            <a:r>
              <a:rPr lang="mr-IN" dirty="0">
                <a:cs typeface="Mangal"/>
              </a:rPr>
              <a:t>–</a:t>
            </a:r>
            <a:r>
              <a:rPr lang="en-US" dirty="0"/>
              <a:t> Chaired President Woodrow Wilson's Committee on Public Information during World War I (creates spokespersons from key interest groups, e.g., lawyers, actors, journalists and teachers </a:t>
            </a:r>
            <a:r>
              <a:rPr lang="mr-IN" dirty="0">
                <a:cs typeface="Mangal"/>
              </a:rPr>
              <a:t>–</a:t>
            </a:r>
            <a:r>
              <a:rPr lang="en-US" dirty="0"/>
              <a:t> persuasive tactics to dehumanize the enemy)</a:t>
            </a:r>
          </a:p>
        </p:txBody>
      </p:sp>
    </p:spTree>
    <p:extLst>
      <p:ext uri="{BB962C8B-B14F-4D97-AF65-F5344CB8AC3E}">
        <p14:creationId xmlns:p14="http://schemas.microsoft.com/office/powerpoint/2010/main" val="120932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Booming Twenties Era (1919-1929)</a:t>
            </a:r>
          </a:p>
        </p:txBody>
      </p:sp>
      <p:sp>
        <p:nvSpPr>
          <p:cNvPr id="3" name="Content Placeholder 2"/>
          <p:cNvSpPr>
            <a:spLocks noGrp="1"/>
          </p:cNvSpPr>
          <p:nvPr>
            <p:ph idx="1"/>
          </p:nvPr>
        </p:nvSpPr>
        <p:spPr>
          <a:xfrm>
            <a:off x="762000" y="159254"/>
            <a:ext cx="7543800" cy="3886200"/>
          </a:xfrm>
        </p:spPr>
        <p:txBody>
          <a:bodyPr>
            <a:normAutofit/>
          </a:bodyPr>
          <a:lstStyle/>
          <a:p>
            <a:r>
              <a:rPr lang="en-US" b="1" dirty="0"/>
              <a:t>Organizational attitudes: </a:t>
            </a:r>
            <a:r>
              <a:rPr lang="en-US" dirty="0"/>
              <a:t>Mutual understanding.</a:t>
            </a:r>
          </a:p>
          <a:p>
            <a:r>
              <a:rPr lang="en-US" b="1" dirty="0"/>
              <a:t>PR trend:</a:t>
            </a:r>
            <a:r>
              <a:rPr lang="en-US" dirty="0"/>
              <a:t> Promoting products; World War I publicity techniques used for social science, raising millions for charitable causes</a:t>
            </a:r>
            <a:endParaRPr lang="en-US" dirty="0">
              <a:cs typeface="Times New Roman"/>
            </a:endParaRPr>
          </a:p>
          <a:p>
            <a:r>
              <a:rPr lang="en-US" b="1" dirty="0"/>
              <a:t>Key figures:</a:t>
            </a:r>
            <a:r>
              <a:rPr lang="en-US" dirty="0"/>
              <a:t> </a:t>
            </a:r>
            <a:r>
              <a:rPr lang="en-US" b="1" dirty="0"/>
              <a:t>Edward L. Bernays &amp; Arthur Page</a:t>
            </a:r>
            <a:r>
              <a:rPr lang="en-US" dirty="0"/>
              <a:t> </a:t>
            </a:r>
            <a:br>
              <a:rPr lang="en-US" dirty="0"/>
            </a:br>
            <a:br>
              <a:rPr lang="en-US" dirty="0"/>
            </a:br>
            <a:endParaRPr lang="en-US" dirty="0"/>
          </a:p>
        </p:txBody>
      </p:sp>
      <p:pic>
        <p:nvPicPr>
          <p:cNvPr id="5" name="Picture 4" descr="arthurpage-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4640" y="2808245"/>
            <a:ext cx="1864591" cy="2601755"/>
          </a:xfrm>
          <a:prstGeom prst="rect">
            <a:avLst/>
          </a:prstGeom>
        </p:spPr>
      </p:pic>
      <p:pic>
        <p:nvPicPr>
          <p:cNvPr id="6" name="Picture 5" descr="200px-Edward_Bernay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9682" y="2808245"/>
            <a:ext cx="2098190" cy="2601755"/>
          </a:xfrm>
          <a:prstGeom prst="rect">
            <a:avLst/>
          </a:prstGeom>
        </p:spPr>
      </p:pic>
    </p:spTree>
    <p:extLst>
      <p:ext uri="{BB962C8B-B14F-4D97-AF65-F5344CB8AC3E}">
        <p14:creationId xmlns:p14="http://schemas.microsoft.com/office/powerpoint/2010/main" val="276717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Roosevelt &amp; WW II Era (1930-1945)</a:t>
            </a:r>
          </a:p>
        </p:txBody>
      </p:sp>
      <p:sp>
        <p:nvSpPr>
          <p:cNvPr id="3" name="Content Placeholder 2"/>
          <p:cNvSpPr>
            <a:spLocks noGrp="1"/>
          </p:cNvSpPr>
          <p:nvPr>
            <p:ph idx="1"/>
          </p:nvPr>
        </p:nvSpPr>
        <p:spPr>
          <a:xfrm>
            <a:off x="762000" y="479312"/>
            <a:ext cx="7543800" cy="3886200"/>
          </a:xfrm>
        </p:spPr>
        <p:txBody>
          <a:bodyPr>
            <a:normAutofit fontScale="92500" lnSpcReduction="20000"/>
          </a:bodyPr>
          <a:lstStyle/>
          <a:p>
            <a:r>
              <a:rPr lang="en-US" b="1" dirty="0"/>
              <a:t>Organizational attitudes:</a:t>
            </a:r>
            <a:r>
              <a:rPr lang="en-US" dirty="0"/>
              <a:t> Mutual understanding; depression.</a:t>
            </a:r>
          </a:p>
          <a:p>
            <a:r>
              <a:rPr lang="en-US" b="1" dirty="0"/>
              <a:t>PR trend:</a:t>
            </a:r>
            <a:r>
              <a:rPr lang="en-US" dirty="0"/>
              <a:t> Mass media use; social responsibility.</a:t>
            </a:r>
          </a:p>
          <a:p>
            <a:r>
              <a:rPr lang="en-US" b="1" dirty="0"/>
              <a:t>Elmer Davis</a:t>
            </a:r>
            <a:r>
              <a:rPr lang="en-US" dirty="0"/>
              <a:t> </a:t>
            </a:r>
            <a:r>
              <a:rPr lang="mr-IN" dirty="0">
                <a:cs typeface="Mangal"/>
              </a:rPr>
              <a:t>–</a:t>
            </a:r>
            <a:r>
              <a:rPr lang="en-US" dirty="0"/>
              <a:t> Director of Office of War Information during WWII, pioneered widespread use of radio, Hollywood, etc.</a:t>
            </a:r>
          </a:p>
          <a:p>
            <a:r>
              <a:rPr lang="en-US" b="1" dirty="0">
                <a:cs typeface="Times New Roman"/>
              </a:rPr>
              <a:t>Theodore Roosevelt:</a:t>
            </a:r>
            <a:r>
              <a:rPr lang="en-US" dirty="0">
                <a:cs typeface="Times New Roman"/>
              </a:rPr>
              <a:t> First president to exploit news media as new tool of presidency</a:t>
            </a:r>
            <a:endParaRPr lang="en-US" dirty="0"/>
          </a:p>
          <a:p>
            <a:r>
              <a:rPr lang="en-US" b="1" dirty="0"/>
              <a:t>Louis McHenry Howe</a:t>
            </a:r>
            <a:r>
              <a:rPr lang="en-US" dirty="0"/>
              <a:t> </a:t>
            </a:r>
            <a:r>
              <a:rPr lang="mr-IN" dirty="0">
                <a:cs typeface="Mangal"/>
              </a:rPr>
              <a:t>–</a:t>
            </a:r>
            <a:r>
              <a:rPr lang="en-US" dirty="0"/>
              <a:t> PR advisor to FDR, recognized that mutually beneficial public relationships could be built only by coupling responsible performance with persuasive publicity.</a:t>
            </a:r>
            <a:br>
              <a:rPr lang="en-US" dirty="0"/>
            </a:br>
            <a:br>
              <a:rPr lang="en-US" dirty="0"/>
            </a:br>
            <a:br>
              <a:rPr lang="en-US" dirty="0"/>
            </a:br>
            <a:endParaRPr lang="en-US" dirty="0"/>
          </a:p>
        </p:txBody>
      </p:sp>
      <p:pic>
        <p:nvPicPr>
          <p:cNvPr id="4" name="Picture 3" descr="379px-FDR-December-24-194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8985" y="3429691"/>
            <a:ext cx="3166815" cy="2008557"/>
          </a:xfrm>
          <a:prstGeom prst="rect">
            <a:avLst/>
          </a:prstGeom>
        </p:spPr>
      </p:pic>
    </p:spTree>
    <p:extLst>
      <p:ext uri="{BB962C8B-B14F-4D97-AF65-F5344CB8AC3E}">
        <p14:creationId xmlns:p14="http://schemas.microsoft.com/office/powerpoint/2010/main" val="4246347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Post War Era (1946-1964)</a:t>
            </a:r>
          </a:p>
        </p:txBody>
      </p:sp>
      <p:sp>
        <p:nvSpPr>
          <p:cNvPr id="3" name="Content Placeholder 2"/>
          <p:cNvSpPr>
            <a:spLocks noGrp="1"/>
          </p:cNvSpPr>
          <p:nvPr>
            <p:ph idx="1"/>
          </p:nvPr>
        </p:nvSpPr>
        <p:spPr/>
        <p:txBody>
          <a:bodyPr>
            <a:normAutofit/>
          </a:bodyPr>
          <a:lstStyle/>
          <a:p>
            <a:r>
              <a:rPr lang="en-US" b="1" dirty="0"/>
              <a:t>Organizational attitudes: </a:t>
            </a:r>
            <a:r>
              <a:rPr lang="en-US" dirty="0"/>
              <a:t>Mutual adjustment; professionalism; post-war service-oriented economy; consumerism.</a:t>
            </a:r>
          </a:p>
          <a:p>
            <a:r>
              <a:rPr lang="en-US" b="1" dirty="0"/>
              <a:t>PR trend:</a:t>
            </a:r>
            <a:r>
              <a:rPr lang="en-US" dirty="0"/>
              <a:t> Credibility; TV powerful comms medium; associations such as PRSA (1947) form; beginnings of PR education</a:t>
            </a:r>
            <a:br>
              <a:rPr lang="en-US" dirty="0"/>
            </a:br>
            <a:br>
              <a:rPr lang="en-US" dirty="0"/>
            </a:br>
            <a:br>
              <a:rPr lang="en-US" dirty="0"/>
            </a:br>
            <a:br>
              <a:rPr lang="en-US" dirty="0"/>
            </a:br>
            <a:endParaRPr lang="en-US" dirty="0"/>
          </a:p>
        </p:txBody>
      </p:sp>
      <p:pic>
        <p:nvPicPr>
          <p:cNvPr id="4" name="Picture 3" descr="tv.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20618" y="2992066"/>
            <a:ext cx="3507115" cy="2567208"/>
          </a:xfrm>
          <a:prstGeom prst="rect">
            <a:avLst/>
          </a:prstGeom>
        </p:spPr>
      </p:pic>
      <p:pic>
        <p:nvPicPr>
          <p:cNvPr id="5" name="Picture 4" descr="PRSALogo300x300-300x19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8815" y="3210689"/>
            <a:ext cx="2988571" cy="1942571"/>
          </a:xfrm>
          <a:prstGeom prst="rect">
            <a:avLst/>
          </a:prstGeom>
        </p:spPr>
      </p:pic>
    </p:spTree>
    <p:extLst>
      <p:ext uri="{BB962C8B-B14F-4D97-AF65-F5344CB8AC3E}">
        <p14:creationId xmlns:p14="http://schemas.microsoft.com/office/powerpoint/2010/main" val="683698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Period of Protest &amp; Empowerment (1965-1985)</a:t>
            </a:r>
          </a:p>
        </p:txBody>
      </p:sp>
      <p:sp>
        <p:nvSpPr>
          <p:cNvPr id="3" name="Content Placeholder 2"/>
          <p:cNvSpPr>
            <a:spLocks noGrp="1"/>
          </p:cNvSpPr>
          <p:nvPr>
            <p:ph idx="1"/>
          </p:nvPr>
        </p:nvSpPr>
        <p:spPr/>
        <p:txBody>
          <a:bodyPr>
            <a:normAutofit/>
          </a:bodyPr>
          <a:lstStyle/>
          <a:p>
            <a:r>
              <a:rPr lang="en-US" b="1" dirty="0"/>
              <a:t>Organizational attitudes: </a:t>
            </a:r>
            <a:r>
              <a:rPr lang="en-US" dirty="0"/>
              <a:t>Mutual adjustment.</a:t>
            </a:r>
            <a:endParaRPr lang="en-US" dirty="0">
              <a:cs typeface="Times New Roman"/>
            </a:endParaRPr>
          </a:p>
          <a:p>
            <a:r>
              <a:rPr lang="en-US" b="1" dirty="0"/>
              <a:t>PR trend: </a:t>
            </a:r>
            <a:r>
              <a:rPr lang="en-US" dirty="0"/>
              <a:t>student and activist protests against pollution, racial and gender discrimination; concentration of special interest wealth and power; Vietnam war; increased recognition of social responsibility</a:t>
            </a:r>
            <a:endParaRPr lang="en-US" dirty="0">
              <a:cs typeface="Times New Roman"/>
            </a:endParaRPr>
          </a:p>
          <a:p>
            <a:r>
              <a:rPr lang="en-US" b="1" dirty="0"/>
              <a:t>Marshall McLuhan</a:t>
            </a:r>
            <a:r>
              <a:rPr lang="en-US" dirty="0"/>
              <a:t> </a:t>
            </a:r>
            <a:r>
              <a:rPr lang="mr-IN" dirty="0">
                <a:cs typeface="Mangal"/>
              </a:rPr>
              <a:t>–</a:t>
            </a:r>
            <a:r>
              <a:rPr lang="en-US" dirty="0"/>
              <a:t> “The medium is the message.” </a:t>
            </a:r>
            <a:br>
              <a:rPr lang="en-US" dirty="0"/>
            </a:br>
            <a:r>
              <a:rPr lang="en-US" dirty="0"/>
              <a:t>(the medium, not the content, is focus of study) </a:t>
            </a:r>
            <a:r>
              <a:rPr lang="mr-IN" dirty="0">
                <a:cs typeface="Mangal"/>
              </a:rPr>
              <a:t>–</a:t>
            </a:r>
            <a:r>
              <a:rPr lang="en-US" dirty="0"/>
              <a:t> </a:t>
            </a:r>
            <a:r>
              <a:rPr lang="en-US" i="1" dirty="0"/>
              <a:t>Understanding Media: The Extensions of Man </a:t>
            </a:r>
            <a:r>
              <a:rPr lang="en-US" dirty="0"/>
              <a:t>(1964) </a:t>
            </a:r>
          </a:p>
        </p:txBody>
      </p:sp>
    </p:spTree>
    <p:extLst>
      <p:ext uri="{BB962C8B-B14F-4D97-AF65-F5344CB8AC3E}">
        <p14:creationId xmlns:p14="http://schemas.microsoft.com/office/powerpoint/2010/main" val="251258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Digital Age and Globalism </a:t>
            </a:r>
            <a:br>
              <a:rPr lang="en-US" sz="3600" dirty="0"/>
            </a:br>
            <a:r>
              <a:rPr lang="en-US" sz="3600" dirty="0"/>
              <a:t>(1986-present)</a:t>
            </a:r>
          </a:p>
        </p:txBody>
      </p:sp>
      <p:sp>
        <p:nvSpPr>
          <p:cNvPr id="3" name="Content Placeholder 2"/>
          <p:cNvSpPr>
            <a:spLocks noGrp="1"/>
          </p:cNvSpPr>
          <p:nvPr>
            <p:ph idx="1"/>
          </p:nvPr>
        </p:nvSpPr>
        <p:spPr/>
        <p:txBody>
          <a:bodyPr>
            <a:normAutofit/>
          </a:bodyPr>
          <a:lstStyle/>
          <a:p>
            <a:r>
              <a:rPr lang="en-US" b="1" dirty="0"/>
              <a:t>Organizational attitudes:</a:t>
            </a:r>
            <a:r>
              <a:rPr lang="en-US" dirty="0"/>
              <a:t> Mutual adjustment.</a:t>
            </a:r>
          </a:p>
          <a:p>
            <a:r>
              <a:rPr lang="en-US" b="1" dirty="0"/>
              <a:t>PR trend:</a:t>
            </a:r>
            <a:r>
              <a:rPr lang="en-US" dirty="0"/>
              <a:t> Constant technological connections, communication channels (including social media); international relationships; organizational transparency.</a:t>
            </a:r>
          </a:p>
          <a:p>
            <a:pPr lvl="1"/>
            <a:r>
              <a:rPr lang="en-US" b="1" dirty="0"/>
              <a:t>Internet boom:</a:t>
            </a:r>
            <a:r>
              <a:rPr lang="en-US" dirty="0"/>
              <a:t> Technology innovations lead to 24/7 connectivity and information flow.</a:t>
            </a:r>
          </a:p>
        </p:txBody>
      </p:sp>
    </p:spTree>
    <p:extLst>
      <p:ext uri="{BB962C8B-B14F-4D97-AF65-F5344CB8AC3E}">
        <p14:creationId xmlns:p14="http://schemas.microsoft.com/office/powerpoint/2010/main" val="543604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12052" cy="1600200"/>
          </a:xfrm>
        </p:spPr>
        <p:txBody>
          <a:bodyPr>
            <a:normAutofit/>
          </a:bodyPr>
          <a:lstStyle/>
          <a:p>
            <a:r>
              <a:rPr lang="en-US" sz="3600" dirty="0"/>
              <a:t>The History of the Profession - Recap</a:t>
            </a:r>
          </a:p>
        </p:txBody>
      </p:sp>
      <p:sp>
        <p:nvSpPr>
          <p:cNvPr id="3" name="Content Placeholder 2"/>
          <p:cNvSpPr>
            <a:spLocks noGrp="1"/>
          </p:cNvSpPr>
          <p:nvPr>
            <p:ph idx="1"/>
          </p:nvPr>
        </p:nvSpPr>
        <p:spPr>
          <a:xfrm>
            <a:off x="761999" y="685800"/>
            <a:ext cx="8043529" cy="3886200"/>
          </a:xfrm>
        </p:spPr>
        <p:txBody>
          <a:bodyPr>
            <a:normAutofit/>
          </a:bodyPr>
          <a:lstStyle/>
          <a:p>
            <a:r>
              <a:rPr lang="en-US" b="1" dirty="0"/>
              <a:t>Key PR Figures in History</a:t>
            </a:r>
          </a:p>
          <a:p>
            <a:pPr lvl="1"/>
            <a:r>
              <a:rPr lang="en-US" sz="2000" dirty="0"/>
              <a:t>Seedbed Era (1900-1916) </a:t>
            </a:r>
            <a:r>
              <a:rPr lang="mr-IN" sz="2000" dirty="0"/>
              <a:t>–</a:t>
            </a:r>
            <a:r>
              <a:rPr lang="en-US" sz="2000" dirty="0"/>
              <a:t> Ivy Lee, Pres. Theodore Roosevelt</a:t>
            </a:r>
          </a:p>
          <a:p>
            <a:pPr lvl="1"/>
            <a:r>
              <a:rPr lang="en-US" sz="2000" dirty="0"/>
              <a:t>World War I (1917-1918) </a:t>
            </a:r>
            <a:r>
              <a:rPr lang="mr-IN" sz="2000" dirty="0"/>
              <a:t>–</a:t>
            </a:r>
            <a:r>
              <a:rPr lang="en-US" sz="2000" dirty="0"/>
              <a:t> George Creel</a:t>
            </a:r>
          </a:p>
          <a:p>
            <a:pPr lvl="1"/>
            <a:r>
              <a:rPr lang="en-US" sz="2000" dirty="0"/>
              <a:t>Booming Twenties (1919-1929) - Edward L. </a:t>
            </a:r>
            <a:r>
              <a:rPr lang="en-US" sz="2000" dirty="0" err="1"/>
              <a:t>Bernays</a:t>
            </a:r>
            <a:r>
              <a:rPr lang="en-US" sz="2000" dirty="0"/>
              <a:t>, Arthur Page</a:t>
            </a:r>
          </a:p>
          <a:p>
            <a:pPr lvl="1"/>
            <a:r>
              <a:rPr lang="en-US" sz="2000" dirty="0"/>
              <a:t>Roosevelt Era/World War II (1930-1945) </a:t>
            </a:r>
            <a:r>
              <a:rPr lang="mr-IN" sz="2000" dirty="0"/>
              <a:t>–</a:t>
            </a:r>
            <a:r>
              <a:rPr lang="en-US" sz="2000" dirty="0"/>
              <a:t> Louis McHenry Howe, Elmer Davis &amp; President Franklin Roosevelt</a:t>
            </a:r>
          </a:p>
          <a:p>
            <a:pPr lvl="1"/>
            <a:r>
              <a:rPr lang="en-US" sz="2000" dirty="0"/>
              <a:t>Period of Protest and Empowerment (1965-1985) </a:t>
            </a:r>
            <a:r>
              <a:rPr lang="mr-IN" sz="2000" dirty="0"/>
              <a:t>–</a:t>
            </a:r>
            <a:r>
              <a:rPr lang="en-US" sz="2000" dirty="0"/>
              <a:t> Marshall McLuhan</a:t>
            </a:r>
          </a:p>
        </p:txBody>
      </p:sp>
    </p:spTree>
    <p:extLst>
      <p:ext uri="{BB962C8B-B14F-4D97-AF65-F5344CB8AC3E}">
        <p14:creationId xmlns:p14="http://schemas.microsoft.com/office/powerpoint/2010/main" val="2809889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RECAP, QUESTIONS &amp; GOOD LUCK!!!</a:t>
            </a:r>
          </a:p>
        </p:txBody>
      </p:sp>
      <p:sp>
        <p:nvSpPr>
          <p:cNvPr id="3" name="Content Placeholder 2"/>
          <p:cNvSpPr>
            <a:spLocks noGrp="1"/>
          </p:cNvSpPr>
          <p:nvPr>
            <p:ph idx="1"/>
          </p:nvPr>
        </p:nvSpPr>
        <p:spPr>
          <a:xfrm>
            <a:off x="762000" y="1645971"/>
            <a:ext cx="8043529" cy="3886200"/>
          </a:xfrm>
        </p:spPr>
        <p:txBody>
          <a:bodyPr>
            <a:normAutofit/>
          </a:bodyPr>
          <a:lstStyle/>
          <a:p>
            <a:r>
              <a:rPr lang="en-US" dirty="0"/>
              <a:t>Shannon-Weaver Model and importance of feedback</a:t>
            </a:r>
          </a:p>
          <a:p>
            <a:r>
              <a:rPr lang="en-US" dirty="0"/>
              <a:t>Overcoming barriers to communication</a:t>
            </a:r>
          </a:p>
          <a:p>
            <a:r>
              <a:rPr lang="en-US" dirty="0"/>
              <a:t>Identification of publics and public opinion</a:t>
            </a:r>
          </a:p>
          <a:p>
            <a:r>
              <a:rPr lang="en-US" dirty="0"/>
              <a:t>Agenda-Setting Theory</a:t>
            </a:r>
          </a:p>
          <a:p>
            <a:r>
              <a:rPr lang="en-US" dirty="0"/>
              <a:t>Diffusion Theory</a:t>
            </a:r>
          </a:p>
          <a:p>
            <a:r>
              <a:rPr lang="en-US" dirty="0"/>
              <a:t>7 eras of PR</a:t>
            </a:r>
          </a:p>
          <a:p>
            <a:r>
              <a:rPr lang="en-US" dirty="0"/>
              <a:t>Key figures in PR history</a:t>
            </a:r>
          </a:p>
          <a:p>
            <a:endParaRPr lang="en-US" dirty="0"/>
          </a:p>
          <a:p>
            <a:endParaRPr lang="en-US" dirty="0"/>
          </a:p>
        </p:txBody>
      </p:sp>
      <p:pic>
        <p:nvPicPr>
          <p:cNvPr id="4" name="Picture 3" descr="APR-375x19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90561" y="169117"/>
            <a:ext cx="2664832" cy="1385713"/>
          </a:xfrm>
          <a:prstGeom prst="rect">
            <a:avLst/>
          </a:prstGeom>
        </p:spPr>
      </p:pic>
    </p:spTree>
    <p:extLst>
      <p:ext uri="{BB962C8B-B14F-4D97-AF65-F5344CB8AC3E}">
        <p14:creationId xmlns:p14="http://schemas.microsoft.com/office/powerpoint/2010/main" val="271671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lstStyle/>
          <a:p>
            <a:r>
              <a:rPr lang="en-US" dirty="0"/>
              <a:t>Simplest model of communication reflects the work of information scientists Shannon and Weaver (1948).</a:t>
            </a:r>
          </a:p>
          <a:p>
            <a:r>
              <a:rPr lang="en-US" dirty="0"/>
              <a:t>Model consists of:</a:t>
            </a:r>
          </a:p>
          <a:p>
            <a:pPr lvl="1"/>
            <a:r>
              <a:rPr lang="en-US" dirty="0"/>
              <a:t>Sender</a:t>
            </a:r>
          </a:p>
          <a:p>
            <a:pPr lvl="1"/>
            <a:r>
              <a:rPr lang="en-US" dirty="0"/>
              <a:t>Message</a:t>
            </a:r>
          </a:p>
          <a:p>
            <a:pPr lvl="1"/>
            <a:r>
              <a:rPr lang="en-US" dirty="0"/>
              <a:t>Channel where the message travels</a:t>
            </a:r>
          </a:p>
          <a:p>
            <a:pPr lvl="1"/>
            <a:r>
              <a:rPr lang="en-US" dirty="0"/>
              <a:t>Noise or interference</a:t>
            </a:r>
          </a:p>
          <a:p>
            <a:pPr lvl="1"/>
            <a:r>
              <a:rPr lang="en-US" dirty="0"/>
              <a:t>Receiver</a:t>
            </a:r>
          </a:p>
        </p:txBody>
      </p:sp>
      <p:sp>
        <p:nvSpPr>
          <p:cNvPr id="4" name="Rectangle 3"/>
          <p:cNvSpPr/>
          <p:nvPr/>
        </p:nvSpPr>
        <p:spPr>
          <a:xfrm>
            <a:off x="514268" y="4572000"/>
            <a:ext cx="1395871" cy="434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209472" y="4572000"/>
            <a:ext cx="1395871" cy="434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30695" y="4572000"/>
            <a:ext cx="1395871" cy="434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67957" y="4572000"/>
            <a:ext cx="1395871" cy="434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26208" y="4572000"/>
            <a:ext cx="1395871" cy="434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62000" y="4572000"/>
            <a:ext cx="1395871" cy="369332"/>
          </a:xfrm>
          <a:prstGeom prst="rect">
            <a:avLst/>
          </a:prstGeom>
          <a:noFill/>
        </p:spPr>
        <p:txBody>
          <a:bodyPr wrap="square" rtlCol="0">
            <a:spAutoFit/>
          </a:bodyPr>
          <a:lstStyle/>
          <a:p>
            <a:r>
              <a:rPr lang="en-US" b="1" dirty="0">
                <a:solidFill>
                  <a:schemeClr val="bg1"/>
                </a:solidFill>
              </a:rPr>
              <a:t>Sender</a:t>
            </a:r>
          </a:p>
        </p:txBody>
      </p:sp>
      <p:sp>
        <p:nvSpPr>
          <p:cNvPr id="11" name="TextBox 10"/>
          <p:cNvSpPr txBox="1"/>
          <p:nvPr/>
        </p:nvSpPr>
        <p:spPr>
          <a:xfrm>
            <a:off x="2387891" y="4585537"/>
            <a:ext cx="1395871" cy="369332"/>
          </a:xfrm>
          <a:prstGeom prst="rect">
            <a:avLst/>
          </a:prstGeom>
          <a:noFill/>
        </p:spPr>
        <p:txBody>
          <a:bodyPr wrap="square" rtlCol="0">
            <a:spAutoFit/>
          </a:bodyPr>
          <a:lstStyle/>
          <a:p>
            <a:r>
              <a:rPr lang="en-US" b="1" dirty="0">
                <a:solidFill>
                  <a:schemeClr val="bg1"/>
                </a:solidFill>
              </a:rPr>
              <a:t>Message</a:t>
            </a:r>
          </a:p>
        </p:txBody>
      </p:sp>
      <p:sp>
        <p:nvSpPr>
          <p:cNvPr id="12" name="TextBox 11"/>
          <p:cNvSpPr txBox="1"/>
          <p:nvPr/>
        </p:nvSpPr>
        <p:spPr>
          <a:xfrm>
            <a:off x="4020999" y="4585537"/>
            <a:ext cx="1395871" cy="369332"/>
          </a:xfrm>
          <a:prstGeom prst="rect">
            <a:avLst/>
          </a:prstGeom>
          <a:noFill/>
        </p:spPr>
        <p:txBody>
          <a:bodyPr wrap="square" rtlCol="0">
            <a:spAutoFit/>
          </a:bodyPr>
          <a:lstStyle/>
          <a:p>
            <a:r>
              <a:rPr lang="en-US" b="1" dirty="0">
                <a:solidFill>
                  <a:schemeClr val="bg1"/>
                </a:solidFill>
              </a:rPr>
              <a:t>Channel(s)</a:t>
            </a:r>
          </a:p>
        </p:txBody>
      </p:sp>
      <p:sp>
        <p:nvSpPr>
          <p:cNvPr id="13" name="TextBox 12"/>
          <p:cNvSpPr txBox="1"/>
          <p:nvPr/>
        </p:nvSpPr>
        <p:spPr>
          <a:xfrm>
            <a:off x="5626775" y="4588578"/>
            <a:ext cx="1395871" cy="369332"/>
          </a:xfrm>
          <a:prstGeom prst="rect">
            <a:avLst/>
          </a:prstGeom>
          <a:noFill/>
        </p:spPr>
        <p:txBody>
          <a:bodyPr wrap="square" rtlCol="0">
            <a:spAutoFit/>
          </a:bodyPr>
          <a:lstStyle/>
          <a:p>
            <a:r>
              <a:rPr lang="en-US" b="1" dirty="0">
                <a:solidFill>
                  <a:schemeClr val="bg1"/>
                </a:solidFill>
              </a:rPr>
              <a:t>  Decoder</a:t>
            </a:r>
          </a:p>
        </p:txBody>
      </p:sp>
      <p:sp>
        <p:nvSpPr>
          <p:cNvPr id="14" name="TextBox 13"/>
          <p:cNvSpPr txBox="1"/>
          <p:nvPr/>
        </p:nvSpPr>
        <p:spPr>
          <a:xfrm>
            <a:off x="7373142" y="4582383"/>
            <a:ext cx="1395871" cy="369332"/>
          </a:xfrm>
          <a:prstGeom prst="rect">
            <a:avLst/>
          </a:prstGeom>
          <a:noFill/>
        </p:spPr>
        <p:txBody>
          <a:bodyPr wrap="square" rtlCol="0">
            <a:spAutoFit/>
          </a:bodyPr>
          <a:lstStyle/>
          <a:p>
            <a:r>
              <a:rPr lang="en-US" b="1" dirty="0">
                <a:solidFill>
                  <a:schemeClr val="bg1"/>
                </a:solidFill>
              </a:rPr>
              <a:t>Receiver</a:t>
            </a:r>
          </a:p>
        </p:txBody>
      </p:sp>
      <p:sp>
        <p:nvSpPr>
          <p:cNvPr id="15" name="TextBox 14"/>
          <p:cNvSpPr txBox="1"/>
          <p:nvPr/>
        </p:nvSpPr>
        <p:spPr>
          <a:xfrm>
            <a:off x="4124639" y="3837368"/>
            <a:ext cx="1070517" cy="369332"/>
          </a:xfrm>
          <a:prstGeom prst="rect">
            <a:avLst/>
          </a:prstGeom>
          <a:noFill/>
        </p:spPr>
        <p:txBody>
          <a:bodyPr wrap="square" rtlCol="0">
            <a:spAutoFit/>
          </a:bodyPr>
          <a:lstStyle/>
          <a:p>
            <a:r>
              <a:rPr lang="en-US" b="1" dirty="0">
                <a:solidFill>
                  <a:srgbClr val="FF0000"/>
                </a:solidFill>
              </a:rPr>
              <a:t>NOISE</a:t>
            </a:r>
          </a:p>
        </p:txBody>
      </p:sp>
      <p:sp>
        <p:nvSpPr>
          <p:cNvPr id="16" name="Down Arrow 15"/>
          <p:cNvSpPr/>
          <p:nvPr/>
        </p:nvSpPr>
        <p:spPr>
          <a:xfrm>
            <a:off x="4366031" y="4206700"/>
            <a:ext cx="377829" cy="36530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4020999" y="4176450"/>
            <a:ext cx="245544" cy="284464"/>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Down Arrow 17"/>
          <p:cNvSpPr/>
          <p:nvPr/>
        </p:nvSpPr>
        <p:spPr>
          <a:xfrm>
            <a:off x="4866632" y="4176450"/>
            <a:ext cx="245544" cy="284464"/>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95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lstStyle/>
          <a:p>
            <a:r>
              <a:rPr lang="en-US" dirty="0"/>
              <a:t>Often, communicators blame the AUDIENCE for not accepting the message.</a:t>
            </a:r>
          </a:p>
          <a:p>
            <a:r>
              <a:rPr lang="en-US" dirty="0"/>
              <a:t>Often that the SENDER, ENCODING PROCESS or CHANNELS were not applied correctly.</a:t>
            </a:r>
          </a:p>
        </p:txBody>
      </p:sp>
    </p:spTree>
    <p:extLst>
      <p:ext uri="{BB962C8B-B14F-4D97-AF65-F5344CB8AC3E}">
        <p14:creationId xmlns:p14="http://schemas.microsoft.com/office/powerpoint/2010/main" val="190825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endParaRPr lang="en-US" dirty="0"/>
          </a:p>
        </p:txBody>
      </p:sp>
      <p:pic>
        <p:nvPicPr>
          <p:cNvPr id="3" name="Picture 2" descr="A collage of a tree swing&#10;&#10;Description automatically generated">
            <a:extLst>
              <a:ext uri="{FF2B5EF4-FFF2-40B4-BE49-F238E27FC236}">
                <a16:creationId xmlns:a16="http://schemas.microsoft.com/office/drawing/2014/main" id="{647FD203-F339-F17D-57B8-955A2ECD93FC}"/>
              </a:ext>
            </a:extLst>
          </p:cNvPr>
          <p:cNvPicPr>
            <a:picLocks noChangeAspect="1"/>
          </p:cNvPicPr>
          <p:nvPr/>
        </p:nvPicPr>
        <p:blipFill>
          <a:blip r:embed="rId2"/>
          <a:stretch>
            <a:fillRect/>
          </a:stretch>
        </p:blipFill>
        <p:spPr>
          <a:xfrm>
            <a:off x="1360448" y="1376551"/>
            <a:ext cx="6497443" cy="3770359"/>
          </a:xfrm>
          <a:prstGeom prst="rect">
            <a:avLst/>
          </a:prstGeom>
        </p:spPr>
      </p:pic>
      <p:sp>
        <p:nvSpPr>
          <p:cNvPr id="5" name="Title 1">
            <a:extLst>
              <a:ext uri="{FF2B5EF4-FFF2-40B4-BE49-F238E27FC236}">
                <a16:creationId xmlns:a16="http://schemas.microsoft.com/office/drawing/2014/main" id="{FA0D538C-5055-8899-C515-F4B68F224FCF}"/>
              </a:ext>
            </a:extLst>
          </p:cNvPr>
          <p:cNvSpPr txBox="1">
            <a:spLocks/>
          </p:cNvSpPr>
          <p:nvPr/>
        </p:nvSpPr>
        <p:spPr>
          <a:xfrm>
            <a:off x="765717" y="-423746"/>
            <a:ext cx="67818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Miscommunication</a:t>
            </a:r>
          </a:p>
        </p:txBody>
      </p:sp>
    </p:spTree>
    <p:extLst>
      <p:ext uri="{BB962C8B-B14F-4D97-AF65-F5344CB8AC3E}">
        <p14:creationId xmlns:p14="http://schemas.microsoft.com/office/powerpoint/2010/main" val="202799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8-11-12 13.48.3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5586" y="1598491"/>
            <a:ext cx="5058718" cy="3961072"/>
          </a:xfrm>
          <a:prstGeom prst="rect">
            <a:avLst/>
          </a:prstGeom>
        </p:spPr>
      </p:pic>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a:xfrm>
            <a:off x="762000" y="412897"/>
            <a:ext cx="7543800" cy="3886200"/>
          </a:xfrm>
        </p:spPr>
        <p:txBody>
          <a:bodyPr/>
          <a:lstStyle/>
          <a:p>
            <a:r>
              <a:rPr lang="en-US" dirty="0"/>
              <a:t>The Shannon and Weaver model was missing an essential step in the communications process --- FEEDBACK.</a:t>
            </a:r>
          </a:p>
          <a:p>
            <a:r>
              <a:rPr lang="en-US" dirty="0"/>
              <a:t>Why is FEEDBACK critical?</a:t>
            </a: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89874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lstStyle/>
          <a:p>
            <a:pPr marL="0" indent="0">
              <a:buNone/>
            </a:pPr>
            <a:r>
              <a:rPr lang="en-US" b="1" dirty="0"/>
              <a:t>Wilbur Schramm:</a:t>
            </a:r>
            <a:br>
              <a:rPr lang="en-US" dirty="0"/>
            </a:br>
            <a:endParaRPr lang="en-US" dirty="0"/>
          </a:p>
          <a:p>
            <a:r>
              <a:rPr lang="en-US" dirty="0"/>
              <a:t>Design, deliver message so that it gets the attention of intended audience.</a:t>
            </a:r>
          </a:p>
          <a:p>
            <a:r>
              <a:rPr lang="en-US" dirty="0"/>
              <a:t>Relate to common experiences between the source and destination.</a:t>
            </a:r>
          </a:p>
          <a:p>
            <a:r>
              <a:rPr lang="en-US" dirty="0"/>
              <a:t>Offer a way to meet personality needs appropriate to the group situation the RECEIVER is in a the time YOU want that RECEIVER to respond.</a:t>
            </a:r>
          </a:p>
        </p:txBody>
      </p:sp>
    </p:spTree>
    <p:extLst>
      <p:ext uri="{BB962C8B-B14F-4D97-AF65-F5344CB8AC3E}">
        <p14:creationId xmlns:p14="http://schemas.microsoft.com/office/powerpoint/2010/main" val="321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Communication Models &amp; Theories</a:t>
            </a:r>
          </a:p>
        </p:txBody>
      </p:sp>
      <p:sp>
        <p:nvSpPr>
          <p:cNvPr id="3" name="Content Placeholder 2"/>
          <p:cNvSpPr>
            <a:spLocks noGrp="1"/>
          </p:cNvSpPr>
          <p:nvPr>
            <p:ph idx="1"/>
          </p:nvPr>
        </p:nvSpPr>
        <p:spPr/>
        <p:txBody>
          <a:bodyPr/>
          <a:lstStyle/>
          <a:p>
            <a:pPr marL="0" indent="0">
              <a:buNone/>
            </a:pPr>
            <a:r>
              <a:rPr lang="en-US" b="1" dirty="0"/>
              <a:t>Wilbur Schramm:</a:t>
            </a:r>
            <a:br>
              <a:rPr lang="en-US" dirty="0"/>
            </a:br>
            <a:endParaRPr lang="en-US" dirty="0"/>
          </a:p>
          <a:p>
            <a:r>
              <a:rPr lang="en-US" dirty="0"/>
              <a:t>Communication is </a:t>
            </a:r>
            <a:r>
              <a:rPr lang="en-US" i="1" dirty="0"/>
              <a:t>something people </a:t>
            </a:r>
            <a:r>
              <a:rPr lang="en-US" dirty="0"/>
              <a:t>do. </a:t>
            </a:r>
          </a:p>
          <a:p>
            <a:r>
              <a:rPr lang="en-US" dirty="0"/>
              <a:t>There is no meaning in a message except what people put into it.</a:t>
            </a:r>
          </a:p>
          <a:p>
            <a:r>
              <a:rPr lang="en-US" dirty="0"/>
              <a:t>To understand the human communication process, one must understand how people relate to each other.</a:t>
            </a:r>
          </a:p>
        </p:txBody>
      </p:sp>
    </p:spTree>
    <p:extLst>
      <p:ext uri="{BB962C8B-B14F-4D97-AF65-F5344CB8AC3E}">
        <p14:creationId xmlns:p14="http://schemas.microsoft.com/office/powerpoint/2010/main" val="677271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47AC8214FBBA409882DBC91B406F07" ma:contentTypeVersion="15" ma:contentTypeDescription="Create a new document." ma:contentTypeScope="" ma:versionID="7fa595bd4b489351f779cbe50bbb4b01">
  <xsd:schema xmlns:xsd="http://www.w3.org/2001/XMLSchema" xmlns:xs="http://www.w3.org/2001/XMLSchema" xmlns:p="http://schemas.microsoft.com/office/2006/metadata/properties" xmlns:ns3="456cacce-b958-4590-a67f-1d66fdeae42c" xmlns:ns4="789516b1-56c1-4de4-a10c-9d594242dc3f" targetNamespace="http://schemas.microsoft.com/office/2006/metadata/properties" ma:root="true" ma:fieldsID="6b6a7cf045f6b7f658464588f54f8f3b" ns3:_="" ns4:_="">
    <xsd:import namespace="456cacce-b958-4590-a67f-1d66fdeae42c"/>
    <xsd:import namespace="789516b1-56c1-4de4-a10c-9d594242dc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cacce-b958-4590-a67f-1d66fdeae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516b1-56c1-4de4-a10c-9d594242dc3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ED0638-3E73-44FF-A252-D19A6576BA8B}">
  <ds:schemaRefs>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789516b1-56c1-4de4-a10c-9d594242dc3f"/>
    <ds:schemaRef ds:uri="http://www.w3.org/XML/1998/namespace"/>
    <ds:schemaRef ds:uri="http://schemas.openxmlformats.org/package/2006/metadata/core-properties"/>
    <ds:schemaRef ds:uri="456cacce-b958-4590-a67f-1d66fdeae42c"/>
    <ds:schemaRef ds:uri="http://purl.org/dc/elements/1.1/"/>
  </ds:schemaRefs>
</ds:datastoreItem>
</file>

<file path=customXml/itemProps2.xml><?xml version="1.0" encoding="utf-8"?>
<ds:datastoreItem xmlns:ds="http://schemas.openxmlformats.org/officeDocument/2006/customXml" ds:itemID="{45FB7178-E3DA-43E4-98E5-208E7DBAC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6cacce-b958-4590-a67f-1d66fdeae42c"/>
    <ds:schemaRef ds:uri="789516b1-56c1-4de4-a10c-9d594242d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E70DF3-AED8-4295-B01B-D4105F73CE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Newsprint.thmx</Template>
  <TotalTime>1278</TotalTime>
  <Words>1837</Words>
  <Application>Microsoft Office PowerPoint</Application>
  <PresentationFormat>On-screen Show (4:3)</PresentationFormat>
  <Paragraphs>210</Paragraphs>
  <Slides>38</Slides>
  <Notes>18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NewsPrint</vt:lpstr>
      <vt:lpstr>APR Ready To Roll:           Communication Models and Theories, History,                                                                 Lions, Tigers and Bears</vt:lpstr>
      <vt:lpstr>My Road to APR</vt:lpstr>
      <vt:lpstr>Overview</vt:lpstr>
      <vt:lpstr>Communication Models &amp; Theories</vt:lpstr>
      <vt:lpstr>Communication Models &amp; Theories</vt:lpstr>
      <vt:lpstr>Communication Models &amp; Theories</vt:lpstr>
      <vt:lpstr>Communication Models &amp; Theories</vt:lpstr>
      <vt:lpstr>Communication Models &amp; Theories</vt:lpstr>
      <vt:lpstr>Communication Models &amp; Theories</vt:lpstr>
      <vt:lpstr>Communication Models &amp; Theories</vt:lpstr>
      <vt:lpstr>Communication Models &amp; Theories</vt:lpstr>
      <vt:lpstr>Communication Models &amp; Theories</vt:lpstr>
      <vt:lpstr>Communication Models &amp; Theories</vt:lpstr>
      <vt:lpstr>The Public Opinion Process</vt:lpstr>
      <vt:lpstr>The Public Opinion Process</vt:lpstr>
      <vt:lpstr>The Public Opinion Process</vt:lpstr>
      <vt:lpstr>The Public Opinion Process</vt:lpstr>
      <vt:lpstr>The Public Opinion Process</vt:lpstr>
      <vt:lpstr>The Public Opinion Process</vt:lpstr>
      <vt:lpstr>Agenda-Setting Theory</vt:lpstr>
      <vt:lpstr>Agenda-Setting Theory</vt:lpstr>
      <vt:lpstr>Agenda-Setting Theory</vt:lpstr>
      <vt:lpstr>Diffusion Theory</vt:lpstr>
      <vt:lpstr>Diffusion Theory</vt:lpstr>
      <vt:lpstr>Diffusion Theory</vt:lpstr>
      <vt:lpstr>Diffusion Theory</vt:lpstr>
      <vt:lpstr>Diffusion Theory</vt:lpstr>
      <vt:lpstr>Diffusion Theory</vt:lpstr>
      <vt:lpstr>The History of the Profession</vt:lpstr>
      <vt:lpstr>Seedbed Era (1900-1916)</vt:lpstr>
      <vt:lpstr>World War I Era (1917-1918)</vt:lpstr>
      <vt:lpstr>Booming Twenties Era (1919-1929)</vt:lpstr>
      <vt:lpstr>Roosevelt &amp; WW II Era (1930-1945)</vt:lpstr>
      <vt:lpstr>Post War Era (1946-1964)</vt:lpstr>
      <vt:lpstr>Period of Protest &amp; Empowerment (1965-1985)</vt:lpstr>
      <vt:lpstr>Digital Age and Globalism  (1986-present)</vt:lpstr>
      <vt:lpstr>The History of the Profession - Recap</vt:lpstr>
      <vt:lpstr>RECAP, QUESTIONS &amp; GOOD LUCK!!!</vt:lpstr>
    </vt:vector>
  </TitlesOfParts>
  <Company>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 Ready To Roll:           Communication, Models and Theories, History,                                                                 Lions, Tigers and Bears</dc:title>
  <dc:creator>Dan McFadden</dc:creator>
  <cp:lastModifiedBy>McFadden Dan</cp:lastModifiedBy>
  <cp:revision>702</cp:revision>
  <dcterms:created xsi:type="dcterms:W3CDTF">2018-11-12T01:14:37Z</dcterms:created>
  <dcterms:modified xsi:type="dcterms:W3CDTF">2023-10-02T21:04:55Z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0x0101003747AC8214FBBA409882DBC91B406F07</vt:lpwstr>
  </property>
</Properties>
</file>