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25"/>
  </p:notesMasterIdLst>
  <p:sldIdLst>
    <p:sldId id="256" r:id="rId2"/>
    <p:sldId id="322" r:id="rId3"/>
    <p:sldId id="309" r:id="rId4"/>
    <p:sldId id="323" r:id="rId5"/>
    <p:sldId id="306" r:id="rId6"/>
    <p:sldId id="325" r:id="rId7"/>
    <p:sldId id="326" r:id="rId8"/>
    <p:sldId id="327" r:id="rId9"/>
    <p:sldId id="328" r:id="rId10"/>
    <p:sldId id="329" r:id="rId11"/>
    <p:sldId id="330" r:id="rId12"/>
    <p:sldId id="331" r:id="rId13"/>
    <p:sldId id="332" r:id="rId14"/>
    <p:sldId id="333" r:id="rId15"/>
    <p:sldId id="334" r:id="rId16"/>
    <p:sldId id="335" r:id="rId17"/>
    <p:sldId id="336" r:id="rId18"/>
    <p:sldId id="337" r:id="rId19"/>
    <p:sldId id="338" r:id="rId20"/>
    <p:sldId id="339" r:id="rId21"/>
    <p:sldId id="340" r:id="rId22"/>
    <p:sldId id="324" r:id="rId23"/>
    <p:sldId id="316" r:id="rId24"/>
  </p:sldIdLst>
  <p:sldSz cx="9144000" cy="6858000" type="screen4x3"/>
  <p:notesSz cx="6858000" cy="9144000"/>
  <p:custDataLst>
    <p:tags r:id="rId2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40" autoAdjust="0"/>
    <p:restoredTop sz="94660"/>
  </p:normalViewPr>
  <p:slideViewPr>
    <p:cSldViewPr snapToGrid="0" snapToObjects="1">
      <p:cViewPr varScale="1">
        <p:scale>
          <a:sx n="67" d="100"/>
          <a:sy n="67" d="100"/>
        </p:scale>
        <p:origin x="1268" y="4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BD08AF-FAEE-40AC-B001-DE156190DED6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57A53C-F31A-43E7-9732-5771164396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511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B4BEDD-951D-43B4-B270-384D95C62BB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617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54AC0-AEAF-7A4F-9F67-785918BB8E30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25A92-7CB4-C04D-BB08-B4120D12EC7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54AC0-AEAF-7A4F-9F67-785918BB8E30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25A92-7CB4-C04D-BB08-B4120D12EC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54AC0-AEAF-7A4F-9F67-785918BB8E30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25A92-7CB4-C04D-BB08-B4120D12EC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54AC0-AEAF-7A4F-9F67-785918BB8E30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25A92-7CB4-C04D-BB08-B4120D12EC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54AC0-AEAF-7A4F-9F67-785918BB8E30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25A92-7CB4-C04D-BB08-B4120D12EC7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54AC0-AEAF-7A4F-9F67-785918BB8E30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25A92-7CB4-C04D-BB08-B4120D12EC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54AC0-AEAF-7A4F-9F67-785918BB8E30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25A92-7CB4-C04D-BB08-B4120D12EC70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54AC0-AEAF-7A4F-9F67-785918BB8E30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25A92-7CB4-C04D-BB08-B4120D12EC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54AC0-AEAF-7A4F-9F67-785918BB8E30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25A92-7CB4-C04D-BB08-B4120D12EC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54AC0-AEAF-7A4F-9F67-785918BB8E30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25A92-7CB4-C04D-BB08-B4120D12EC70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54AC0-AEAF-7A4F-9F67-785918BB8E30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25A92-7CB4-C04D-BB08-B4120D12EC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0C054AC0-AEAF-7A4F-9F67-785918BB8E30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E6B25A92-7CB4-C04D-BB08-B4120D12EC7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766380D-5773-4BAE-915C-CCA11094D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992" y="444969"/>
            <a:ext cx="6792656" cy="42794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0961" y="3730769"/>
            <a:ext cx="7543800" cy="1987262"/>
          </a:xfrm>
        </p:spPr>
        <p:txBody>
          <a:bodyPr/>
          <a:lstStyle/>
          <a:p>
            <a:r>
              <a:rPr lang="en-US" sz="4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APR Ready To Roll:</a:t>
            </a:r>
            <a:br>
              <a:rPr lang="en-US" sz="4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	 </a:t>
            </a:r>
            <a:r>
              <a:rPr lang="en-US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APR Exam: Final Lap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9239" y="5074087"/>
            <a:ext cx="6858000" cy="990600"/>
          </a:xfrm>
        </p:spPr>
        <p:txBody>
          <a:bodyPr>
            <a:normAutofit lnSpcReduction="10000"/>
          </a:bodyPr>
          <a:lstStyle/>
          <a:p>
            <a:pPr algn="r"/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Dan McFadden, APR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72DB74-3231-494C-8F63-3D7E65402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4738" y="1212119"/>
            <a:ext cx="3425198" cy="245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0876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Sample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0658" y="685800"/>
            <a:ext cx="7710642" cy="3886200"/>
          </a:xfrm>
        </p:spPr>
        <p:txBody>
          <a:bodyPr>
            <a:noAutofit/>
          </a:bodyPr>
          <a:lstStyle/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3) What public relations pioneer is credited with being the first practitioner to insist on “a place at the management table”?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lphaU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Carl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Byoir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lphaU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Edward Bernays</a:t>
            </a:r>
          </a:p>
          <a:p>
            <a:pPr marL="457200" indent="-457200">
              <a:buFont typeface="+mj-lt"/>
              <a:buAutoNum type="alphaU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Doris Fleischman</a:t>
            </a:r>
          </a:p>
          <a:p>
            <a:pPr marL="457200" indent="-457200">
              <a:buFont typeface="+mj-lt"/>
              <a:buAutoNum type="alphaU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Arthur Page</a:t>
            </a:r>
          </a:p>
          <a:p>
            <a:pPr marL="457200" indent="-457200">
              <a:buFont typeface="+mj-lt"/>
              <a:buAutoNum type="alphaU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Harold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Burson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1FE265-BF73-4EB5-9DBA-94B125B94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8768" y="5372100"/>
            <a:ext cx="1731167" cy="1242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37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Sample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0658" y="685800"/>
            <a:ext cx="7710642" cy="3886200"/>
          </a:xfrm>
        </p:spPr>
        <p:txBody>
          <a:bodyPr>
            <a:noAutofit/>
          </a:bodyPr>
          <a:lstStyle/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3) What public relations pioneer is credited with being the first practitioner to insist on “a place at the management table”?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lphaU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Carl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Byoir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lphaU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Edward Bernays</a:t>
            </a:r>
          </a:p>
          <a:p>
            <a:pPr marL="457200" indent="-457200">
              <a:buFont typeface="+mj-lt"/>
              <a:buAutoNum type="alphaU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Doris Fleischman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Arthur Page</a:t>
            </a:r>
          </a:p>
          <a:p>
            <a:pPr marL="457200" indent="-457200">
              <a:buFont typeface="+mj-lt"/>
              <a:buAutoNum type="alphaU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Harold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Burson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1FE265-BF73-4EB5-9DBA-94B125B94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8768" y="5372100"/>
            <a:ext cx="1731167" cy="1242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5573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Sample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0658" y="685800"/>
            <a:ext cx="7710642" cy="3886200"/>
          </a:xfrm>
        </p:spPr>
        <p:txBody>
          <a:bodyPr>
            <a:noAutofit/>
          </a:bodyPr>
          <a:lstStyle/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4) What World War I-era organization introduced decentralized publicity “drives” as a strategy to mobilize U.S. public opinion to support the war?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lphaU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Creel Committee</a:t>
            </a:r>
          </a:p>
          <a:p>
            <a:pPr marL="457200" indent="-457200">
              <a:buFont typeface="+mj-lt"/>
              <a:buAutoNum type="alphaU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Red Cross</a:t>
            </a:r>
          </a:p>
          <a:p>
            <a:pPr marL="457200" indent="-457200">
              <a:buFont typeface="+mj-lt"/>
              <a:buAutoNum type="alphaU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Council on Public Relations</a:t>
            </a:r>
          </a:p>
          <a:p>
            <a:pPr marL="457200" indent="-457200">
              <a:buFont typeface="+mj-lt"/>
              <a:buAutoNum type="alphaU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Office of War Information</a:t>
            </a:r>
          </a:p>
          <a:p>
            <a:pPr marL="457200" indent="-457200">
              <a:buFont typeface="+mj-lt"/>
              <a:buAutoNum type="alphaU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AT&amp;T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1FE265-BF73-4EB5-9DBA-94B125B94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8768" y="5372100"/>
            <a:ext cx="1731167" cy="1242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0790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Sample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0658" y="685800"/>
            <a:ext cx="7710642" cy="3886200"/>
          </a:xfrm>
        </p:spPr>
        <p:txBody>
          <a:bodyPr>
            <a:noAutofit/>
          </a:bodyPr>
          <a:lstStyle/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4) What World War I-era organization introduced decentralized publicity “drives” as a strategy to mobilize U.S. public opinion to support the war?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lpha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The Creel Committee</a:t>
            </a:r>
          </a:p>
          <a:p>
            <a:pPr marL="457200" indent="-457200">
              <a:buFont typeface="+mj-lt"/>
              <a:buAutoNum type="alphaU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Red Cross</a:t>
            </a:r>
          </a:p>
          <a:p>
            <a:pPr marL="457200" indent="-457200">
              <a:buFont typeface="+mj-lt"/>
              <a:buAutoNum type="alphaU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Council on Public Relations</a:t>
            </a:r>
          </a:p>
          <a:p>
            <a:pPr marL="457200" indent="-457200">
              <a:buFont typeface="+mj-lt"/>
              <a:buAutoNum type="alphaU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Office of War Information</a:t>
            </a:r>
          </a:p>
          <a:p>
            <a:pPr marL="457200" indent="-457200">
              <a:buFont typeface="+mj-lt"/>
              <a:buAutoNum type="alphaU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AT&amp;T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1FE265-BF73-4EB5-9DBA-94B125B94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8768" y="5372100"/>
            <a:ext cx="1731167" cy="1242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520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Sample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0658" y="685800"/>
            <a:ext cx="7710642" cy="3886200"/>
          </a:xfrm>
        </p:spPr>
        <p:txBody>
          <a:bodyPr>
            <a:noAutofit/>
          </a:bodyPr>
          <a:lstStyle/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Multiple choice, multiple answers Questions</a:t>
            </a:r>
            <a:b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(You must get both answers correct to receive full credit. There is no partial credit given.)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arenR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What are two major reasons why organizations retain outside public relations counsel? (Choose two.)  </a:t>
            </a:r>
          </a:p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lphaU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They offer flexibility of talents and skills.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They bring greater credibility to the work. 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They will provide sound ROI on the project or program.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They provide objectivity and a disinterested perspective.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They can provide more attention and detail to a project than in-house staff.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1FE265-BF73-4EB5-9DBA-94B125B94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8768" y="5372100"/>
            <a:ext cx="1731167" cy="1242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8333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Sample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0658" y="685800"/>
            <a:ext cx="7710642" cy="3886200"/>
          </a:xfrm>
        </p:spPr>
        <p:txBody>
          <a:bodyPr>
            <a:noAutofit/>
          </a:bodyPr>
          <a:lstStyle/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Multiple choice, multiple answers Questions</a:t>
            </a:r>
            <a:b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(You must get both answers correct to receive full credit. There is no partial credit given.)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arenR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What are two major reasons why organizations retain outside public relations counsel? (Choose two.)  </a:t>
            </a:r>
          </a:p>
          <a:p>
            <a:pPr marL="0" indent="0"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lphaUcPeriod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They offer flexibility of talents and skills.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They bring greater credibility to the work. 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They will provide sound ROI on the project or program.</a:t>
            </a:r>
          </a:p>
          <a:p>
            <a:pPr marL="457200" indent="-457200">
              <a:buFont typeface="+mj-lt"/>
              <a:buAutoNum type="alphaUcPeriod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They provide objectivity and a disinterested perspective.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They can provide more attention and detail to a project than in-house staff.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1FE265-BF73-4EB5-9DBA-94B125B94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8768" y="5372100"/>
            <a:ext cx="1731167" cy="1242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4792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Sample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0658" y="685800"/>
            <a:ext cx="7710642" cy="3886200"/>
          </a:xfrm>
        </p:spPr>
        <p:txBody>
          <a:bodyPr>
            <a:noAutofit/>
          </a:bodyPr>
          <a:lstStyle/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Multiple choice, multiple answers Questions</a:t>
            </a:r>
            <a:b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(You must get both answers correct to receive full credit. There is no partial credit given.)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2) What are two examples of an evaluation of outcome? (Choose two.)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lphaU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Change in attitude</a:t>
            </a:r>
          </a:p>
          <a:p>
            <a:pPr marL="457200" indent="-457200">
              <a:buFont typeface="+mj-lt"/>
              <a:buAutoNum type="alphaU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Placement of message </a:t>
            </a:r>
          </a:p>
          <a:p>
            <a:pPr marL="457200" indent="-457200">
              <a:buFont typeface="+mj-lt"/>
              <a:buAutoNum type="alphaU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Distribution of message</a:t>
            </a:r>
          </a:p>
          <a:p>
            <a:pPr marL="457200" indent="-457200">
              <a:buFont typeface="+mj-lt"/>
              <a:buAutoNum type="alphaU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Size of attentive audience</a:t>
            </a:r>
          </a:p>
          <a:p>
            <a:pPr marL="457200" indent="-457200">
              <a:buFont typeface="+mj-lt"/>
              <a:buAutoNum type="alphaU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Social and cultural change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1FE265-BF73-4EB5-9DBA-94B125B94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8768" y="5372100"/>
            <a:ext cx="1731167" cy="1242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3554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Sample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0658" y="685800"/>
            <a:ext cx="7710642" cy="3886200"/>
          </a:xfrm>
        </p:spPr>
        <p:txBody>
          <a:bodyPr>
            <a:noAutofit/>
          </a:bodyPr>
          <a:lstStyle/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Multiple choice, multiple answers Questions</a:t>
            </a:r>
            <a:b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(You must get both answers correct to receive full credit. There is no partial credit given.)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2) What are two examples of an evaluation of outcome? (Choose two.)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lpha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Change in attitude</a:t>
            </a:r>
          </a:p>
          <a:p>
            <a:pPr marL="457200" indent="-457200">
              <a:buFont typeface="+mj-lt"/>
              <a:buAutoNum type="alphaU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Placement of message </a:t>
            </a:r>
          </a:p>
          <a:p>
            <a:pPr marL="457200" indent="-457200">
              <a:buFont typeface="+mj-lt"/>
              <a:buAutoNum type="alphaU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Distribution of message</a:t>
            </a:r>
          </a:p>
          <a:p>
            <a:pPr marL="457200" indent="-457200">
              <a:buFont typeface="+mj-lt"/>
              <a:buAutoNum type="alphaU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Size of attentive audience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Social and cultural change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1FE265-BF73-4EB5-9DBA-94B125B94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8768" y="5372100"/>
            <a:ext cx="1731167" cy="1242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5329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Sample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0658" y="685800"/>
            <a:ext cx="7710642" cy="3886200"/>
          </a:xfrm>
        </p:spPr>
        <p:txBody>
          <a:bodyPr>
            <a:noAutofit/>
          </a:bodyPr>
          <a:lstStyle/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Situation analysis Question</a:t>
            </a:r>
          </a:p>
          <a:p>
            <a:pPr marL="0" indent="0">
              <a:buNone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1) You work for a utility company that is building a biomass plant in the community. Your employer asks you to give a series of community talks about the plant and future operations. You visit the plant several hours before you are due to give a speech that has been prepared by your immediate supervisor. During the tour of the plant, you discover several claims in the speech are not true.  What do you do?</a:t>
            </a: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lphaUcPeriod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Write and deliver a new speech that you know is entirely correct. 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Cancel all speeches until you and your supervisor can get the information straight. 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Deliver the speech as prepared and discuss the inaccuracies with your supervisor afterward.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Address the inaccuracies with your supervisor immediately and make the necessary corrections before giving the speech.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1FE265-BF73-4EB5-9DBA-94B125B94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8768" y="5372100"/>
            <a:ext cx="1731167" cy="1242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3799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Sample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0658" y="685800"/>
            <a:ext cx="7710642" cy="3886200"/>
          </a:xfrm>
        </p:spPr>
        <p:txBody>
          <a:bodyPr>
            <a:noAutofit/>
          </a:bodyPr>
          <a:lstStyle/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Situation analysis Question</a:t>
            </a:r>
          </a:p>
          <a:p>
            <a:pPr marL="0" indent="0">
              <a:buNone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1) You work for a utility company that is building a biomass plant in the community. Your employer asks you to give a series of community talks about the plant and future operations. You visit the plant several hours before you are due to give a speech that has been prepared by your immediate supervisor. During the tour of the plant, you discover several claims in the speech are not true.  What do you do?</a:t>
            </a: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lphaUcPeriod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Write and deliver a new speech that you know is entirely correct. 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Cancel all speeches until you and your supervisor can get the information straight. 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Deliver the speech as prepared and discuss the inaccuracies with your supervisor afterward.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Address the inaccuracies with your supervisor immediately and make the necessary corrections before giving the speech.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1FE265-BF73-4EB5-9DBA-94B125B94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8768" y="5372100"/>
            <a:ext cx="1731167" cy="1242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8435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APR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645971"/>
            <a:ext cx="8043529" cy="3886200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Checking Temperatures?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Review APR Exam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Sample Questions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09A900-869B-48C1-B18B-0D8F27683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3793" y="1882489"/>
            <a:ext cx="3416425" cy="245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9968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Sample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0658" y="685800"/>
            <a:ext cx="7710642" cy="3886200"/>
          </a:xfrm>
        </p:spPr>
        <p:txBody>
          <a:bodyPr>
            <a:noAutofit/>
          </a:bodyPr>
          <a:lstStyle/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Situation analysis Question</a:t>
            </a:r>
          </a:p>
          <a:p>
            <a:pPr marL="0" indent="0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2) You seek the counsel of one of your peers who designed and implemented a communication program that resulted in the successful permitting of an automotive recycling center, despite strong opposition from community organizations. You have to design a program to win approval for a similar project proposed by your company. Your peer gives you a brief piece of advice that succinctly describes the foundation of his successful program.</a:t>
            </a:r>
          </a:p>
          <a:p>
            <a:pPr marL="0" indent="0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What is most likely your peer’s advice for a successful communication program?</a:t>
            </a: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lphaUcPeriod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Solve their problems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Kill them with kindness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Expose them to ridicule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Overwhelm them with facts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1FE265-BF73-4EB5-9DBA-94B125B94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8768" y="5372100"/>
            <a:ext cx="1731167" cy="1242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3306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Sample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0658" y="685800"/>
            <a:ext cx="7710642" cy="3886200"/>
          </a:xfrm>
        </p:spPr>
        <p:txBody>
          <a:bodyPr>
            <a:noAutofit/>
          </a:bodyPr>
          <a:lstStyle/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Situation analysis Question</a:t>
            </a:r>
          </a:p>
          <a:p>
            <a:pPr marL="0" indent="0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2) You seek the counsel of one of your peers who designed and implemented a communication program that resulted in the successful permitting of an automotive recycling center, despite strong opposition from community organizations. You have to design a program to win approval for a similar project proposed by your company. Your peer gives you a brief piece of advice that succinctly describes the foundation of his successful program.</a:t>
            </a:r>
          </a:p>
          <a:p>
            <a:pPr marL="0" indent="0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What is most likely your peer’s advice for a successful communication program?</a:t>
            </a: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lphaUcPeriod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Solve their problems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Kill them with kindness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Expose them to ridicule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Overwhelm them with facts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1FE265-BF73-4EB5-9DBA-94B125B94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8768" y="5372100"/>
            <a:ext cx="1731167" cy="1242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5834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Support </a:t>
            </a:r>
            <a:br>
              <a:rPr lang="en-US" dirty="0"/>
            </a:br>
            <a:r>
              <a:rPr lang="en-US" dirty="0"/>
              <a:t>and Expectations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498409"/>
            <a:ext cx="7710642" cy="3886200"/>
          </a:xfrm>
        </p:spPr>
        <p:txBody>
          <a:bodyPr>
            <a:no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Remember… we are here for 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Someone helped us</a:t>
            </a:r>
            <a:r>
              <a:rPr lang="mr-IN" dirty="0">
                <a:latin typeface="Arial" panose="020B0604020202020204" pitchFamily="34" charset="0"/>
              </a:rPr>
              <a:t>…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we will help 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YOU.</a:t>
            </a:r>
          </a:p>
          <a:p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become an advocate for APR </a:t>
            </a:r>
            <a:r>
              <a:rPr lang="mr-IN" dirty="0">
                <a:solidFill>
                  <a:schemeClr val="tx1"/>
                </a:solidFill>
                <a:latin typeface="Arial" panose="020B0604020202020204" pitchFamily="34" charset="0"/>
              </a:rPr>
              <a:t>–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other PR practitioners, your employer, media.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Job Descriptions </a:t>
            </a:r>
            <a:r>
              <a:rPr lang="mr-IN" b="1" dirty="0">
                <a:latin typeface="Arial" panose="020B0604020202020204" pitchFamily="34" charset="0"/>
              </a:rPr>
              <a:t>–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APR preferred/required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Support your Nashville Chapter </a:t>
            </a:r>
            <a:r>
              <a:rPr lang="mr-IN" b="1" dirty="0">
                <a:latin typeface="Arial" panose="020B0604020202020204" pitchFamily="34" charset="0"/>
              </a:rPr>
              <a:t>–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board / committee service, consider APR committee / chair</a:t>
            </a:r>
          </a:p>
          <a:p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1FE265-BF73-4EB5-9DBA-94B125B94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8768" y="5372100"/>
            <a:ext cx="1731167" cy="1242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2471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RECAP &amp; QUESTIONS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9026" y="1117816"/>
            <a:ext cx="4065948" cy="42322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09A900-869B-48C1-B18B-0D8F27683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4690" y="64311"/>
            <a:ext cx="1731167" cy="1242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4877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Review APR Exam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498409"/>
            <a:ext cx="7710642" cy="3886200"/>
          </a:xfrm>
        </p:spPr>
        <p:txBody>
          <a:bodyPr>
            <a:no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Computer-based Exam (CBE)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is computer-delivered and scored (requires 2 forms of I.D.)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Exam is </a:t>
            </a:r>
            <a:r>
              <a:rPr lang="en-US" sz="20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 multiple-choice questions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Virtual Exam takes 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hours, 45 minutes</a:t>
            </a:r>
          </a:p>
          <a:p>
            <a:r>
              <a:rPr lang="en-US" sz="20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are immediate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(including percentage scores in each section)</a:t>
            </a:r>
          </a:p>
          <a:p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7FEC8C-91D8-4118-951E-0876B47C8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8768" y="5372100"/>
            <a:ext cx="1731167" cy="1242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440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Review APR Exam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352660"/>
            <a:ext cx="7710642" cy="3886200"/>
          </a:xfrm>
        </p:spPr>
        <p:txBody>
          <a:bodyPr>
            <a:noAutofit/>
          </a:bodyPr>
          <a:lstStyle/>
          <a:p>
            <a:endParaRPr lang="en-US" dirty="0"/>
          </a:p>
          <a:p>
            <a:endParaRPr lang="en-US" dirty="0"/>
          </a:p>
          <a:p>
            <a:pPr marL="0" indent="0">
              <a:lnSpc>
                <a:spcPct val="80000"/>
              </a:lnSpc>
              <a:buNone/>
              <a:tabLst>
                <a:tab pos="1204913" algn="l"/>
              </a:tabLst>
              <a:defRPr/>
            </a:pP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Examination </a:t>
            </a:r>
            <a:r>
              <a:rPr lang="en-US" altLang="en-US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tests 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 specific KSAs in 6 areas </a:t>
            </a:r>
            <a:b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professional practice; 12 are tested in the Panel Presentation, 31 in the computer-based Examination:</a:t>
            </a:r>
          </a:p>
          <a:p>
            <a:pPr marL="0" indent="0">
              <a:lnSpc>
                <a:spcPct val="80000"/>
              </a:lnSpc>
              <a:buNone/>
              <a:tabLst>
                <a:tab pos="1204913" algn="l"/>
              </a:tabLst>
              <a:defRPr/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tabLst>
                <a:tab pos="1204913" algn="l"/>
              </a:tabLst>
              <a:defRPr/>
            </a:pP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(30%)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Researching, Planning, Implementing and Evaluating Programs</a:t>
            </a:r>
          </a:p>
          <a:p>
            <a:pPr>
              <a:lnSpc>
                <a:spcPct val="80000"/>
              </a:lnSpc>
              <a:tabLst>
                <a:tab pos="1204913" algn="l"/>
              </a:tabLst>
              <a:defRPr/>
            </a:pP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(20%)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Leading the Public Relations Function</a:t>
            </a:r>
          </a:p>
          <a:p>
            <a:pPr>
              <a:lnSpc>
                <a:spcPct val="80000"/>
              </a:lnSpc>
              <a:tabLst>
                <a:tab pos="1204913" algn="l"/>
              </a:tabLst>
              <a:defRPr/>
            </a:pP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(15%)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Managing Relationships</a:t>
            </a:r>
          </a:p>
          <a:p>
            <a:pPr>
              <a:lnSpc>
                <a:spcPct val="80000"/>
              </a:lnSpc>
              <a:tabLst>
                <a:tab pos="1204913" algn="l"/>
              </a:tabLst>
              <a:defRPr/>
            </a:pP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(15%)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Applying Ethics and Law</a:t>
            </a:r>
          </a:p>
          <a:p>
            <a:pPr>
              <a:lnSpc>
                <a:spcPct val="80000"/>
              </a:lnSpc>
              <a:tabLst>
                <a:tab pos="1204913" algn="l"/>
              </a:tabLst>
              <a:defRPr/>
            </a:pP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(15%)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Managing Issues and Crisis Communication</a:t>
            </a:r>
          </a:p>
          <a:p>
            <a:pPr>
              <a:lnSpc>
                <a:spcPct val="80000"/>
              </a:lnSpc>
              <a:tabLst>
                <a:tab pos="1204913" algn="l"/>
              </a:tabLst>
              <a:defRPr/>
            </a:pP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(5%)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Understanding Communication Models, Theories and History of the Profession</a:t>
            </a:r>
          </a:p>
          <a:p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4A9560-E83B-4738-89AA-985E573DB2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8768" y="5372100"/>
            <a:ext cx="1731167" cy="1242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999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Sample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0658" y="685800"/>
            <a:ext cx="7710642" cy="3886200"/>
          </a:xfrm>
        </p:spPr>
        <p:txBody>
          <a:bodyPr>
            <a:no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Candidates must apply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 level of professional understanding to answer correctly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while others test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knowledge of history, theory or tactics in a recitation manner.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Some questions require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multiple correct answers,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all of which must be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chosen in order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for the question to receive one point.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Questions are not designed to be tricky, but they should be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challenging for those with the proper professional public relations experience.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Any APR candidates should contact UAB members or other APR leaders with questions or suggestions.</a:t>
            </a:r>
          </a:p>
          <a:p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1FE265-BF73-4EB5-9DBA-94B125B94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8768" y="5372100"/>
            <a:ext cx="1731167" cy="1242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4630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Sample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0658" y="685800"/>
            <a:ext cx="7710642" cy="3886200"/>
          </a:xfrm>
        </p:spPr>
        <p:txBody>
          <a:bodyPr>
            <a:noAutofit/>
          </a:bodyPr>
          <a:lstStyle/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1) Which law restricts corporate communications for publicly traded companies before and during the period that new securities are being registered? 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lphaU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Securities Act of 1933</a:t>
            </a:r>
          </a:p>
          <a:p>
            <a:pPr marL="457200" indent="-457200">
              <a:buFont typeface="+mj-lt"/>
              <a:buAutoNum type="alphaU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Sarbanes-Oxley Act of 2002</a:t>
            </a:r>
          </a:p>
          <a:p>
            <a:pPr marL="457200" indent="-457200">
              <a:buFont typeface="+mj-lt"/>
              <a:buAutoNum type="alphaU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Investment Advisers Act of 1940</a:t>
            </a:r>
          </a:p>
          <a:p>
            <a:pPr marL="457200" indent="-457200">
              <a:buFont typeface="+mj-lt"/>
              <a:buAutoNum type="alphaU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Investment Company Act of 1934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1FE265-BF73-4EB5-9DBA-94B125B94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8768" y="5372100"/>
            <a:ext cx="1731167" cy="1242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8164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Sample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0658" y="685800"/>
            <a:ext cx="7710642" cy="3886200"/>
          </a:xfrm>
        </p:spPr>
        <p:txBody>
          <a:bodyPr>
            <a:noAutofit/>
          </a:bodyPr>
          <a:lstStyle/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1) Which law restricts corporate communications for publicly traded companies before and during the period that new securities are being registered? 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lphaUcPeriod"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Securities Act of 1933</a:t>
            </a:r>
          </a:p>
          <a:p>
            <a:pPr marL="457200" indent="-457200">
              <a:buFont typeface="+mj-lt"/>
              <a:buAutoNum type="alphaU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Sarbanes-Oxley Act of 2002</a:t>
            </a:r>
          </a:p>
          <a:p>
            <a:pPr marL="457200" indent="-457200">
              <a:buFont typeface="+mj-lt"/>
              <a:buAutoNum type="alphaU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Investment Advisers Act of 1940</a:t>
            </a:r>
          </a:p>
          <a:p>
            <a:pPr marL="457200" indent="-457200">
              <a:buFont typeface="+mj-lt"/>
              <a:buAutoNum type="alphaU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Investment Company Act of 1934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1FE265-BF73-4EB5-9DBA-94B125B94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8768" y="5372100"/>
            <a:ext cx="1731167" cy="1242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46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Sample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0658" y="685800"/>
            <a:ext cx="7710642" cy="3886200"/>
          </a:xfrm>
        </p:spPr>
        <p:txBody>
          <a:bodyPr>
            <a:noAutofit/>
          </a:bodyPr>
          <a:lstStyle/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2) Which of the following entities cannot sue for libel? 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lphaU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politician</a:t>
            </a:r>
          </a:p>
          <a:p>
            <a:pPr marL="457200" indent="-457200">
              <a:buFont typeface="+mj-lt"/>
              <a:buAutoNum type="alphaU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private citizen</a:t>
            </a:r>
          </a:p>
          <a:p>
            <a:pPr marL="457200" indent="-457200">
              <a:buFont typeface="+mj-lt"/>
              <a:buAutoNum type="alphaU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house of worship</a:t>
            </a:r>
          </a:p>
          <a:p>
            <a:pPr marL="457200" indent="-457200">
              <a:buFont typeface="+mj-lt"/>
              <a:buAutoNum type="alphaU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government institution</a:t>
            </a:r>
          </a:p>
          <a:p>
            <a:pPr marL="457200" indent="-457200">
              <a:buFont typeface="+mj-lt"/>
              <a:buAutoNum type="alphaU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publicly-traded company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1FE265-BF73-4EB5-9DBA-94B125B94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8768" y="5372100"/>
            <a:ext cx="1731167" cy="1242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9009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Sample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0658" y="685800"/>
            <a:ext cx="7710642" cy="3886200"/>
          </a:xfrm>
        </p:spPr>
        <p:txBody>
          <a:bodyPr>
            <a:noAutofit/>
          </a:bodyPr>
          <a:lstStyle/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2) Which of the following entities cannot sue for libel? 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lphaU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politician</a:t>
            </a:r>
          </a:p>
          <a:p>
            <a:pPr marL="457200" indent="-457200">
              <a:buFont typeface="+mj-lt"/>
              <a:buAutoNum type="alphaU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private citizen</a:t>
            </a:r>
          </a:p>
          <a:p>
            <a:pPr marL="457200" indent="-457200">
              <a:buFont typeface="+mj-lt"/>
              <a:buAutoNum type="alphaU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house of worship</a:t>
            </a:r>
          </a:p>
          <a:p>
            <a:pPr marL="457200" indent="-457200">
              <a:buFont typeface="+mj-lt"/>
              <a:buAutoNum type="alphaU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government institution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 publicly-traded company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1FE265-BF73-4EB5-9DBA-94B125B94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8768" y="5372100"/>
            <a:ext cx="1731167" cy="1242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20677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3fa3f0af-52e6-41ed-9ed0-d932ba1ecea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6fc2421a-db8b-4d05-a98c-ab1a7baa6cec}" enabled="1" method="Standard" siteId="{335a6d75-c3eb-4b1a-ac08-d49338816ca0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Newsprint.thmx</Template>
  <TotalTime>2904</TotalTime>
  <Words>1467</Words>
  <Application>Microsoft Office PowerPoint</Application>
  <PresentationFormat>On-screen Show (4:3)</PresentationFormat>
  <Paragraphs>205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Impact</vt:lpstr>
      <vt:lpstr>Times New Roman</vt:lpstr>
      <vt:lpstr>NewsPrint</vt:lpstr>
      <vt:lpstr>APR Ready To Roll:             APR Exam: Final Lap</vt:lpstr>
      <vt:lpstr>APR</vt:lpstr>
      <vt:lpstr> Review APR Exam</vt:lpstr>
      <vt:lpstr> Review APR Exam</vt:lpstr>
      <vt:lpstr> Sample Questions</vt:lpstr>
      <vt:lpstr> Sample Questions</vt:lpstr>
      <vt:lpstr> Sample Questions</vt:lpstr>
      <vt:lpstr> Sample Questions</vt:lpstr>
      <vt:lpstr> Sample Questions</vt:lpstr>
      <vt:lpstr> Sample Questions</vt:lpstr>
      <vt:lpstr> Sample Questions</vt:lpstr>
      <vt:lpstr> Sample Questions</vt:lpstr>
      <vt:lpstr> Sample Questions</vt:lpstr>
      <vt:lpstr> Sample Questions</vt:lpstr>
      <vt:lpstr> Sample Questions</vt:lpstr>
      <vt:lpstr> Sample Questions</vt:lpstr>
      <vt:lpstr> Sample Questions</vt:lpstr>
      <vt:lpstr> Sample Questions</vt:lpstr>
      <vt:lpstr> Sample Questions</vt:lpstr>
      <vt:lpstr> Sample Questions</vt:lpstr>
      <vt:lpstr> Sample Questions</vt:lpstr>
      <vt:lpstr>Support  and Expectations </vt:lpstr>
      <vt:lpstr>RECAP &amp; QUESTIONS</vt:lpstr>
    </vt:vector>
  </TitlesOfParts>
  <Company>ACH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 Ready To Roll:           Communication, Models and Theories, History,                                                                 Lions, Tigers and Bears</dc:title>
  <dc:creator>Dan McFadden</dc:creator>
  <cp:lastModifiedBy>McFadden Dan</cp:lastModifiedBy>
  <cp:revision>160</cp:revision>
  <dcterms:created xsi:type="dcterms:W3CDTF">2018-11-12T01:14:37Z</dcterms:created>
  <dcterms:modified xsi:type="dcterms:W3CDTF">2026-06-03T13:35:30Z</dcterms:modified>
</cp:coreProperties>
</file>